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2" r:id="rId5"/>
  </p:sldMasterIdLst>
  <p:notesMasterIdLst>
    <p:notesMasterId r:id="rId63"/>
  </p:notesMasterIdLst>
  <p:sldIdLst>
    <p:sldId id="257" r:id="rId6"/>
    <p:sldId id="2076136780" r:id="rId7"/>
    <p:sldId id="2076137354" r:id="rId8"/>
    <p:sldId id="2076137355" r:id="rId9"/>
    <p:sldId id="2076136015" r:id="rId10"/>
    <p:sldId id="2076137281" r:id="rId11"/>
    <p:sldId id="2076137297" r:id="rId12"/>
    <p:sldId id="2076137296" r:id="rId13"/>
    <p:sldId id="2076137338" r:id="rId14"/>
    <p:sldId id="2076137352" r:id="rId15"/>
    <p:sldId id="2076137346" r:id="rId16"/>
    <p:sldId id="2076137303" r:id="rId17"/>
    <p:sldId id="2076137348" r:id="rId18"/>
    <p:sldId id="2076137349" r:id="rId19"/>
    <p:sldId id="2076137353" r:id="rId20"/>
    <p:sldId id="2076137347" r:id="rId21"/>
    <p:sldId id="2076137312" r:id="rId22"/>
    <p:sldId id="2076137304" r:id="rId23"/>
    <p:sldId id="2076137313" r:id="rId24"/>
    <p:sldId id="2076137310" r:id="rId25"/>
    <p:sldId id="2076137311" r:id="rId26"/>
    <p:sldId id="2076137357" r:id="rId27"/>
    <p:sldId id="2076137335" r:id="rId28"/>
    <p:sldId id="2076137345" r:id="rId29"/>
    <p:sldId id="2076137306" r:id="rId30"/>
    <p:sldId id="2076137307" r:id="rId31"/>
    <p:sldId id="2076137308" r:id="rId32"/>
    <p:sldId id="2076137317" r:id="rId33"/>
    <p:sldId id="2076137343" r:id="rId34"/>
    <p:sldId id="2076137318" r:id="rId35"/>
    <p:sldId id="2076137319" r:id="rId36"/>
    <p:sldId id="2076137351" r:id="rId37"/>
    <p:sldId id="2076137320" r:id="rId38"/>
    <p:sldId id="2076137321" r:id="rId39"/>
    <p:sldId id="2076137342" r:id="rId40"/>
    <p:sldId id="2076137322" r:id="rId41"/>
    <p:sldId id="2076137323" r:id="rId42"/>
    <p:sldId id="2076137324" r:id="rId43"/>
    <p:sldId id="2076137325" r:id="rId44"/>
    <p:sldId id="2076137326" r:id="rId45"/>
    <p:sldId id="2076137328" r:id="rId46"/>
    <p:sldId id="2076137327" r:id="rId47"/>
    <p:sldId id="2076137341" r:id="rId48"/>
    <p:sldId id="2076137330" r:id="rId49"/>
    <p:sldId id="2076137331" r:id="rId50"/>
    <p:sldId id="2076137332" r:id="rId51"/>
    <p:sldId id="2076137334" r:id="rId52"/>
    <p:sldId id="2076137316" r:id="rId53"/>
    <p:sldId id="2076137339" r:id="rId54"/>
    <p:sldId id="2076137336" r:id="rId55"/>
    <p:sldId id="2076137340" r:id="rId56"/>
    <p:sldId id="2076137361" r:id="rId57"/>
    <p:sldId id="2076137358" r:id="rId58"/>
    <p:sldId id="2076137359" r:id="rId59"/>
    <p:sldId id="2076137360" r:id="rId60"/>
    <p:sldId id="2076137350" r:id="rId61"/>
    <p:sldId id="47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0BA523-4FC5-4840-8BEB-261CC8D9D424}">
          <p14:sldIdLst>
            <p14:sldId id="257"/>
            <p14:sldId id="2076136780"/>
          </p14:sldIdLst>
        </p14:section>
        <p14:section name="Excutive Summary" id="{D1D402FA-8697-4B1B-ABBE-7AB98D59FA65}">
          <p14:sldIdLst>
            <p14:sldId id="2076137354"/>
            <p14:sldId id="2076137355"/>
            <p14:sldId id="2076136015"/>
          </p14:sldIdLst>
        </p14:section>
        <p14:section name="infrastructure Assessment" id="{D9EE63BC-4B84-4C00-9F93-A71F3ECCB2B7}">
          <p14:sldIdLst>
            <p14:sldId id="2076137281"/>
            <p14:sldId id="2076137297"/>
            <p14:sldId id="2076137296"/>
            <p14:sldId id="2076137338"/>
            <p14:sldId id="2076137352"/>
            <p14:sldId id="2076137346"/>
            <p14:sldId id="2076137303"/>
            <p14:sldId id="2076137348"/>
            <p14:sldId id="2076137349"/>
            <p14:sldId id="2076137353"/>
            <p14:sldId id="2076137347"/>
            <p14:sldId id="2076137312"/>
            <p14:sldId id="2076137304"/>
            <p14:sldId id="2076137313"/>
            <p14:sldId id="2076137310"/>
            <p14:sldId id="2076137311"/>
            <p14:sldId id="2076137357"/>
          </p14:sldIdLst>
        </p14:section>
        <p14:section name="Application Assessment" id="{0B410DB4-BF9A-4179-8F22-369AD72CF17B}">
          <p14:sldIdLst>
            <p14:sldId id="2076137335"/>
            <p14:sldId id="2076137345"/>
            <p14:sldId id="2076137306"/>
            <p14:sldId id="2076137307"/>
            <p14:sldId id="2076137308"/>
            <p14:sldId id="2076137317"/>
            <p14:sldId id="2076137343"/>
            <p14:sldId id="2076137318"/>
            <p14:sldId id="2076137319"/>
            <p14:sldId id="2076137351"/>
            <p14:sldId id="2076137320"/>
            <p14:sldId id="2076137321"/>
            <p14:sldId id="2076137342"/>
            <p14:sldId id="2076137322"/>
            <p14:sldId id="2076137323"/>
            <p14:sldId id="2076137324"/>
            <p14:sldId id="2076137325"/>
            <p14:sldId id="2076137326"/>
            <p14:sldId id="2076137328"/>
            <p14:sldId id="2076137327"/>
            <p14:sldId id="2076137341"/>
            <p14:sldId id="2076137330"/>
            <p14:sldId id="2076137331"/>
            <p14:sldId id="2076137332"/>
            <p14:sldId id="2076137334"/>
            <p14:sldId id="2076137316"/>
            <p14:sldId id="2076137339"/>
          </p14:sldIdLst>
        </p14:section>
        <p14:section name="Transformation Recommendations" id="{A050657D-7313-4EBC-8332-7C3659BD7549}">
          <p14:sldIdLst>
            <p14:sldId id="2076137336"/>
            <p14:sldId id="2076137340"/>
            <p14:sldId id="2076137361"/>
          </p14:sldIdLst>
        </p14:section>
        <p14:section name="Azure migration readiness" id="{473FB11C-D825-4AF7-A983-AE3F2946AF4E}">
          <p14:sldIdLst>
            <p14:sldId id="2076137358"/>
            <p14:sldId id="2076137359"/>
            <p14:sldId id="2076137360"/>
            <p14:sldId id="2076137350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 Nguyen Thanh (FIS SRV HN)" initials="HH" lastIdx="18" clrIdx="0">
    <p:extLst>
      <p:ext uri="{19B8F6BF-5375-455C-9EA6-DF929625EA0E}">
        <p15:presenceInfo xmlns:p15="http://schemas.microsoft.com/office/powerpoint/2012/main" userId="S::haint55@fpt.com.vn::1282bcf7-3e9b-424a-8bd0-44cca7276a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1"/>
    <a:srgbClr val="179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an Duc Long (FPT Smart Cloud)" userId="S::longdd16@fpt.com.vn::0794080e-8934-4a1d-a84e-698dd741032d" providerId="AD" clId="Web-{485B24BA-3083-445B-DC13-EB8EF760E1B1}"/>
    <pc:docChg chg="modSld">
      <pc:chgData name="Doan Duc Long (FPT Smart Cloud)" userId="S::longdd16@fpt.com.vn::0794080e-8934-4a1d-a84e-698dd741032d" providerId="AD" clId="Web-{485B24BA-3083-445B-DC13-EB8EF760E1B1}" dt="2021-08-09T08:16:29.706" v="0" actId="1076"/>
      <pc:docMkLst>
        <pc:docMk/>
      </pc:docMkLst>
      <pc:sldChg chg="modSp">
        <pc:chgData name="Doan Duc Long (FPT Smart Cloud)" userId="S::longdd16@fpt.com.vn::0794080e-8934-4a1d-a84e-698dd741032d" providerId="AD" clId="Web-{485B24BA-3083-445B-DC13-EB8EF760E1B1}" dt="2021-08-09T08:16:29.706" v="0" actId="1076"/>
        <pc:sldMkLst>
          <pc:docMk/>
          <pc:sldMk cId="2522822984" sldId="2076137350"/>
        </pc:sldMkLst>
        <pc:cxnChg chg="mod">
          <ac:chgData name="Doan Duc Long (FPT Smart Cloud)" userId="S::longdd16@fpt.com.vn::0794080e-8934-4a1d-a84e-698dd741032d" providerId="AD" clId="Web-{485B24BA-3083-445B-DC13-EB8EF760E1B1}" dt="2021-08-09T08:16:29.706" v="0" actId="1076"/>
          <ac:cxnSpMkLst>
            <pc:docMk/>
            <pc:sldMk cId="2522822984" sldId="2076137350"/>
            <ac:cxnSpMk id="7" creationId="{A269E2E3-0B5A-4B69-9128-64496929F9CA}"/>
          </ac:cxnSpMkLst>
        </pc:cxnChg>
      </pc:sldChg>
    </pc:docChg>
  </pc:docChgLst>
  <pc:docChgLst>
    <pc:chgData name="An Quoc Huy (FPT Smart Cloud)" userId="cd6bd135-6626-4ead-a6d8-e18c96bf072b" providerId="ADAL" clId="{47C5FD66-004D-4F43-A72F-63BCE2AAF2EE}"/>
    <pc:docChg chg="modSld">
      <pc:chgData name="An Quoc Huy (FPT Smart Cloud)" userId="cd6bd135-6626-4ead-a6d8-e18c96bf072b" providerId="ADAL" clId="{47C5FD66-004D-4F43-A72F-63BCE2AAF2EE}" dt="2021-11-09T09:51:00.638" v="0" actId="14100"/>
      <pc:docMkLst>
        <pc:docMk/>
      </pc:docMkLst>
      <pc:sldChg chg="modSp mod">
        <pc:chgData name="An Quoc Huy (FPT Smart Cloud)" userId="cd6bd135-6626-4ead-a6d8-e18c96bf072b" providerId="ADAL" clId="{47C5FD66-004D-4F43-A72F-63BCE2AAF2EE}" dt="2021-11-09T09:51:00.638" v="0" actId="14100"/>
        <pc:sldMkLst>
          <pc:docMk/>
          <pc:sldMk cId="3375489285" sldId="2076137340"/>
        </pc:sldMkLst>
        <pc:spChg chg="mod">
          <ac:chgData name="An Quoc Huy (FPT Smart Cloud)" userId="cd6bd135-6626-4ead-a6d8-e18c96bf072b" providerId="ADAL" clId="{47C5FD66-004D-4F43-A72F-63BCE2AAF2EE}" dt="2021-11-09T09:51:00.638" v="0" actId="14100"/>
          <ac:spMkLst>
            <pc:docMk/>
            <pc:sldMk cId="3375489285" sldId="2076137340"/>
            <ac:spMk id="11" creationId="{1794403F-CD81-45FE-B70B-B00F88DC2B4A}"/>
          </ac:spMkLst>
        </pc:spChg>
      </pc:sldChg>
    </pc:docChg>
  </pc:docChgLst>
  <pc:docChgLst>
    <pc:chgData name="An Quoc Huy (FPT Smart Cloud)" userId="cd6bd135-6626-4ead-a6d8-e18c96bf072b" providerId="ADAL" clId="{C8F8A323-EE31-476C-8553-03A632AFCF59}"/>
    <pc:docChg chg="undo custSel modSld">
      <pc:chgData name="An Quoc Huy (FPT Smart Cloud)" userId="cd6bd135-6626-4ead-a6d8-e18c96bf072b" providerId="ADAL" clId="{C8F8A323-EE31-476C-8553-03A632AFCF59}" dt="2021-09-11T08:42:17.984" v="5" actId="14100"/>
      <pc:docMkLst>
        <pc:docMk/>
      </pc:docMkLst>
      <pc:sldChg chg="addSp delSp modSp mod">
        <pc:chgData name="An Quoc Huy (FPT Smart Cloud)" userId="cd6bd135-6626-4ead-a6d8-e18c96bf072b" providerId="ADAL" clId="{C8F8A323-EE31-476C-8553-03A632AFCF59}" dt="2021-09-11T08:42:17.984" v="5" actId="14100"/>
        <pc:sldMkLst>
          <pc:docMk/>
          <pc:sldMk cId="3108046895" sldId="2076137345"/>
        </pc:sldMkLst>
        <pc:graphicFrameChg chg="add del mod">
          <ac:chgData name="An Quoc Huy (FPT Smart Cloud)" userId="cd6bd135-6626-4ead-a6d8-e18c96bf072b" providerId="ADAL" clId="{C8F8A323-EE31-476C-8553-03A632AFCF59}" dt="2021-09-11T08:41:09.557" v="3"/>
          <ac:graphicFrameMkLst>
            <pc:docMk/>
            <pc:sldMk cId="3108046895" sldId="2076137345"/>
            <ac:graphicFrameMk id="13" creationId="{92170428-855F-4C57-80AD-2CBAC529384E}"/>
          </ac:graphicFrameMkLst>
        </pc:graphicFrameChg>
        <pc:graphicFrameChg chg="modGraphic">
          <ac:chgData name="An Quoc Huy (FPT Smart Cloud)" userId="cd6bd135-6626-4ead-a6d8-e18c96bf072b" providerId="ADAL" clId="{C8F8A323-EE31-476C-8553-03A632AFCF59}" dt="2021-09-11T08:42:17.984" v="5" actId="14100"/>
          <ac:graphicFrameMkLst>
            <pc:docMk/>
            <pc:sldMk cId="3108046895" sldId="2076137345"/>
            <ac:graphicFrameMk id="21" creationId="{8A86D33E-D37A-4F29-A3EE-24A13077EDC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9965688979877256E-2"/>
          <c:y val="0.21071578622968701"/>
          <c:w val="0.8003852116141732"/>
          <c:h val="0.683111547544811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Sheet1!$B$2:$B$4</c:f>
              <c:numCache>
                <c:formatCode>#,##0.00</c:formatCode>
                <c:ptCount val="3"/>
                <c:pt idx="0">
                  <c:v>277411.68</c:v>
                </c:pt>
                <c:pt idx="1">
                  <c:v>212826.12</c:v>
                </c:pt>
                <c:pt idx="2">
                  <c:v>177400.92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E-4E96-95D4-A26E211FE4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Sheet1!$C$2:$C$4</c:f>
            </c:numRef>
          </c:val>
          <c:extLst>
            <c:ext xmlns:c16="http://schemas.microsoft.com/office/drawing/2014/chart" uri="{C3380CC4-5D6E-409C-BE32-E72D297353CC}">
              <c16:uniqueId val="{00000001-155E-4E96-95D4-A26E211FE4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155E-4E96-95D4-A26E211FE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22662415"/>
        <c:axId val="1387111215"/>
      </c:barChart>
      <c:catAx>
        <c:axId val="622662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7111215"/>
        <c:crosses val="autoZero"/>
        <c:auto val="1"/>
        <c:lblAlgn val="ctr"/>
        <c:lblOffset val="100"/>
        <c:noMultiLvlLbl val="0"/>
      </c:catAx>
      <c:valAx>
        <c:axId val="138711121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622662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accent1">
          <a:alpha val="99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536264874059952E-2"/>
          <c:y val="5.0918972178495052E-2"/>
          <c:w val="0.95814681151804537"/>
          <c:h val="0.87363574992971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Sheet1!$B$2:$B$4</c:f>
              <c:numCache>
                <c:formatCode>#,##0.00</c:formatCode>
                <c:ptCount val="3"/>
                <c:pt idx="0">
                  <c:v>159423.24</c:v>
                </c:pt>
                <c:pt idx="1">
                  <c:v>112199.28</c:v>
                </c:pt>
                <c:pt idx="2">
                  <c:v>91509.48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D9-4BEE-B718-ECD56AF9DC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456736"/>
        <c:axId val="278977648"/>
      </c:barChart>
      <c:catAx>
        <c:axId val="17456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977648"/>
        <c:crosses val="autoZero"/>
        <c:auto val="1"/>
        <c:lblAlgn val="ctr"/>
        <c:lblOffset val="100"/>
        <c:noMultiLvlLbl val="0"/>
      </c:catAx>
      <c:valAx>
        <c:axId val="278977648"/>
        <c:scaling>
          <c:orientation val="minMax"/>
        </c:scaling>
        <c:delete val="1"/>
        <c:axPos val="l"/>
        <c:numFmt formatCode="#,##0.00" sourceLinked="1"/>
        <c:majorTickMark val="out"/>
        <c:minorTickMark val="none"/>
        <c:tickLblPos val="nextTo"/>
        <c:crossAx val="1745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942306953390758E-2"/>
          <c:y val="3.0468748125692169E-2"/>
          <c:w val="0.95237110337221587"/>
          <c:h val="0.850687263122092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As-is-configuration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Sheet1!$B$2:$B$4</c:f>
              <c:numCache>
                <c:formatCode>#,##0.00</c:formatCode>
                <c:ptCount val="3"/>
                <c:pt idx="0">
                  <c:v>277411.68</c:v>
                </c:pt>
                <c:pt idx="1">
                  <c:v>212826.12</c:v>
                </c:pt>
                <c:pt idx="2">
                  <c:v>177400.92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E5-417A-805B-F0CD8C2CCC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Right Sized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E5-417A-805B-F0CD8C2CCC73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7E5-417A-805B-F0CD8C2CCC7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7E5-417A-805B-F0CD8C2CCC73}"/>
              </c:ext>
            </c:extLst>
          </c:dPt>
          <c:dLbls>
            <c:dLbl>
              <c:idx val="0"/>
              <c:layout>
                <c:manualLayout>
                  <c:x val="2.4999999999999984E-2"/>
                  <c:y val="-8.593650196768675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E5-417A-805B-F0CD8C2CCC73}"/>
                </c:ext>
              </c:extLst>
            </c:dLbl>
            <c:dLbl>
              <c:idx val="1"/>
              <c:layout>
                <c:manualLayout>
                  <c:x val="2.50000000000000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E5-417A-805B-F0CD8C2CCC73}"/>
                </c:ext>
              </c:extLst>
            </c:dLbl>
            <c:dLbl>
              <c:idx val="2"/>
              <c:layout>
                <c:manualLayout>
                  <c:x val="2.0312500000000001E-2"/>
                  <c:y val="-8.593650196768675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E5-417A-805B-F0CD8C2CCC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Sheet1!$C$2:$C$4</c:f>
              <c:numCache>
                <c:formatCode>#,##0.00</c:formatCode>
                <c:ptCount val="3"/>
                <c:pt idx="0">
                  <c:v>159423.24</c:v>
                </c:pt>
                <c:pt idx="1">
                  <c:v>112199.28</c:v>
                </c:pt>
                <c:pt idx="2">
                  <c:v>91509.48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E5-417A-805B-F0CD8C2CCC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Sheet1!$D$2:$D$4</c:f>
            </c:numRef>
          </c:val>
          <c:extLst>
            <c:ext xmlns:c16="http://schemas.microsoft.com/office/drawing/2014/chart" uri="{C3380CC4-5D6E-409C-BE32-E72D297353CC}">
              <c16:uniqueId val="{00000008-67E5-417A-805B-F0CD8C2CCC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PAY G</c:v>
                </c:pt>
                <c:pt idx="1">
                  <c:v>1Y RESERVED</c:v>
                </c:pt>
                <c:pt idx="2">
                  <c:v>3Y RESERVED</c:v>
                </c:pt>
              </c:strCache>
            </c:strRef>
          </c:cat>
          <c:val>
            <c:numRef>
              <c:f>Sheet1!$E$2:$E$4</c:f>
            </c:numRef>
          </c:val>
          <c:extLst>
            <c:ext xmlns:c16="http://schemas.microsoft.com/office/drawing/2014/chart" uri="{C3380CC4-5D6E-409C-BE32-E72D297353CC}">
              <c16:uniqueId val="{00000009-67E5-417A-805B-F0CD8C2CCC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78817936"/>
        <c:axId val="329685840"/>
      </c:barChart>
      <c:catAx>
        <c:axId val="278817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9685840"/>
        <c:crosses val="autoZero"/>
        <c:auto val="1"/>
        <c:lblAlgn val="ctr"/>
        <c:lblOffset val="100"/>
        <c:noMultiLvlLbl val="0"/>
      </c:catAx>
      <c:valAx>
        <c:axId val="329685840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27881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3082338718312E-2"/>
          <c:y val="0.24327683416347437"/>
          <c:w val="0.95912290491628893"/>
          <c:h val="0.62473562377389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 Prem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</c:strCache>
            </c:strRef>
          </c:cat>
          <c:val>
            <c:numRef>
              <c:f>Sheet1!$B$2:$B$6</c:f>
              <c:numCache>
                <c:formatCode>#,##0.00</c:formatCode>
                <c:ptCount val="5"/>
                <c:pt idx="0" formatCode="General">
                  <c:v>253788.71</c:v>
                </c:pt>
                <c:pt idx="1">
                  <c:v>266478.12</c:v>
                </c:pt>
                <c:pt idx="2">
                  <c:v>279802.01</c:v>
                </c:pt>
                <c:pt idx="3">
                  <c:v>293792.11</c:v>
                </c:pt>
                <c:pt idx="4">
                  <c:v>308481.69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9F-480C-BE34-A26503E34C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IaaS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</c:strCache>
            </c:strRef>
          </c:cat>
          <c:val>
            <c:numRef>
              <c:f>Sheet1!$C$2:$C$6</c:f>
              <c:numCache>
                <c:formatCode>#,##0.00</c:formatCode>
                <c:ptCount val="5"/>
                <c:pt idx="0">
                  <c:v>149977.84</c:v>
                </c:pt>
                <c:pt idx="1">
                  <c:v>157476.72</c:v>
                </c:pt>
                <c:pt idx="2" formatCode="General">
                  <c:v>165350.54999999999</c:v>
                </c:pt>
                <c:pt idx="3">
                  <c:v>173618.08</c:v>
                </c:pt>
                <c:pt idx="4" formatCode="General">
                  <c:v>182298.95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9F-480C-BE34-A26503E34C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 YEAR</c:v>
                </c:pt>
                <c:pt idx="1">
                  <c:v>2 YEAR</c:v>
                </c:pt>
                <c:pt idx="2">
                  <c:v>3 YEAR</c:v>
                </c:pt>
                <c:pt idx="3">
                  <c:v>4 YEAR</c:v>
                </c:pt>
                <c:pt idx="4">
                  <c:v>5 YEAR</c:v>
                </c:pt>
              </c:strCache>
            </c:strRef>
          </c:cat>
          <c:val>
            <c:numRef>
              <c:f>Sheet1!$D$2:$D$6</c:f>
            </c:numRef>
          </c:val>
          <c:extLst>
            <c:ext xmlns:c16="http://schemas.microsoft.com/office/drawing/2014/chart" uri="{C3380CC4-5D6E-409C-BE32-E72D297353CC}">
              <c16:uniqueId val="{00000002-229F-480C-BE34-A26503E34C0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5503600"/>
        <c:axId val="636082256"/>
      </c:barChart>
      <c:catAx>
        <c:axId val="94550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082256"/>
        <c:crosses val="autoZero"/>
        <c:auto val="1"/>
        <c:lblAlgn val="ctr"/>
        <c:lblOffset val="100"/>
        <c:noMultiLvlLbl val="0"/>
      </c:catAx>
      <c:valAx>
        <c:axId val="636082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550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BDD7C-4F97-4F91-8E72-29082DD2CFB4}" type="doc">
      <dgm:prSet loTypeId="urn:microsoft.com/office/officeart/2005/8/layout/chevron1" loCatId="process" qsTypeId="urn:microsoft.com/office/officeart/2005/8/quickstyle/simple3" qsCatId="simple" csTypeId="urn:microsoft.com/office/officeart/2005/8/colors/colorful2" csCatId="colorful" phldr="1"/>
      <dgm:spPr/>
    </dgm:pt>
    <dgm:pt modelId="{0B2D7F26-CD15-4C79-9E47-1D6C53491A14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3429782" y="0"/>
          <a:ext cx="4130021" cy="656912"/>
        </a:xfrm>
        <a:prstGeom prst="chevron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pPr>
            <a:lnSpc>
              <a:spcPct val="100000"/>
            </a:lnSpc>
            <a:buNone/>
          </a:pP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Shor</a:t>
          </a:r>
          <a:r>
            <a: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t </a:t>
          </a: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term</a:t>
          </a:r>
          <a:r>
            <a: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 </a:t>
          </a:r>
          <a:endParaRPr lang="en-GB" sz="1100" kern="1200">
            <a:solidFill>
              <a:schemeClr val="bg1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667C1FAB-CE45-444D-A723-715E528E8A4C}" type="parTrans" cxnId="{FA8D5311-CCC0-476C-95A4-19B30B0CB2B6}">
      <dgm:prSet/>
      <dgm:spPr/>
      <dgm:t>
        <a:bodyPr/>
        <a:lstStyle/>
        <a:p>
          <a:endParaRPr lang="en-GB"/>
        </a:p>
      </dgm:t>
    </dgm:pt>
    <dgm:pt modelId="{8C9FE98C-4ED6-46B4-99B9-4F42ED200932}" type="sibTrans" cxnId="{FA8D5311-CCC0-476C-95A4-19B30B0CB2B6}">
      <dgm:prSet/>
      <dgm:spPr/>
      <dgm:t>
        <a:bodyPr/>
        <a:lstStyle/>
        <a:p>
          <a:endParaRPr lang="en-GB"/>
        </a:p>
      </dgm:t>
    </dgm:pt>
    <dgm:pt modelId="{050DCBFC-E027-481F-AF73-012E131E6778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xfrm>
          <a:off x="0" y="0"/>
          <a:ext cx="3786315" cy="656912"/>
        </a:xfrm>
        <a:prstGeom prst="chevron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pPr>
            <a:buNone/>
          </a:pPr>
          <a:r>
            <a:rPr kumimoji="0" lang="vi-VN" sz="1200" b="1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Quick Win</a:t>
          </a:r>
          <a:endParaRPr lang="en-GB" sz="1100" b="0">
            <a:solidFill>
              <a:schemeClr val="bg1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094DF5C4-2378-4138-931A-A8AAD9C32CC2}" type="parTrans" cxnId="{FDD7CC3A-57DD-4DD5-8441-FEA488B2F5CD}">
      <dgm:prSet/>
      <dgm:spPr/>
      <dgm:t>
        <a:bodyPr/>
        <a:lstStyle/>
        <a:p>
          <a:endParaRPr lang="en-GB"/>
        </a:p>
      </dgm:t>
    </dgm:pt>
    <dgm:pt modelId="{460266E7-938E-45A6-ACFB-C9B60A2E5384}" type="sibTrans" cxnId="{FDD7CC3A-57DD-4DD5-8441-FEA488B2F5CD}">
      <dgm:prSet/>
      <dgm:spPr/>
      <dgm:t>
        <a:bodyPr/>
        <a:lstStyle/>
        <a:p>
          <a:endParaRPr lang="en-GB"/>
        </a:p>
      </dgm:t>
    </dgm:pt>
    <dgm:pt modelId="{AEAF222D-4C07-4BBB-B5EB-D3BE26E21B2A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7200052" y="0"/>
          <a:ext cx="3909422" cy="656912"/>
        </a:xfrm>
        <a:prstGeom prst="chevron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Long term</a:t>
          </a:r>
          <a:endParaRPr lang="en-GB" sz="1100" kern="1200">
            <a:solidFill>
              <a:schemeClr val="bg1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3E1710C1-E2A1-4EE1-B05D-107E5DE2A28C}" type="parTrans" cxnId="{88B1DD3E-91A5-4A5A-854F-84F6386F1C6C}">
      <dgm:prSet/>
      <dgm:spPr/>
      <dgm:t>
        <a:bodyPr/>
        <a:lstStyle/>
        <a:p>
          <a:endParaRPr lang="en-US"/>
        </a:p>
      </dgm:t>
    </dgm:pt>
    <dgm:pt modelId="{49714F7B-0BFD-4FC5-8CC0-51FD1CB4824D}" type="sibTrans" cxnId="{88B1DD3E-91A5-4A5A-854F-84F6386F1C6C}">
      <dgm:prSet/>
      <dgm:spPr/>
      <dgm:t>
        <a:bodyPr/>
        <a:lstStyle/>
        <a:p>
          <a:endParaRPr lang="en-US"/>
        </a:p>
      </dgm:t>
    </dgm:pt>
    <dgm:pt modelId="{19661E78-E957-43C6-96AB-6CF3FC152428}" type="pres">
      <dgm:prSet presAssocID="{FB3BDD7C-4F97-4F91-8E72-29082DD2CFB4}" presName="Name0" presStyleCnt="0">
        <dgm:presLayoutVars>
          <dgm:dir/>
          <dgm:animLvl val="lvl"/>
          <dgm:resizeHandles val="exact"/>
        </dgm:presLayoutVars>
      </dgm:prSet>
      <dgm:spPr/>
    </dgm:pt>
    <dgm:pt modelId="{67F37ECC-B263-47EB-8646-FD58B4D4D6F0}" type="pres">
      <dgm:prSet presAssocID="{050DCBFC-E027-481F-AF73-012E131E6778}" presName="parTxOnly" presStyleLbl="node1" presStyleIdx="0" presStyleCnt="3" custScaleX="105248" custLinFactNeighborX="-660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8B962B-822F-4BED-BCC8-7BA9FA36222D}" type="pres">
      <dgm:prSet presAssocID="{460266E7-938E-45A6-ACFB-C9B60A2E5384}" presName="parTxOnlySpace" presStyleCnt="0"/>
      <dgm:spPr/>
    </dgm:pt>
    <dgm:pt modelId="{3A804FC4-9229-4DFD-8820-B061CBF8272D}" type="pres">
      <dgm:prSet presAssocID="{0B2D7F26-CD15-4C79-9E47-1D6C53491A14}" presName="parTxOnly" presStyleLbl="node1" presStyleIdx="1" presStyleCnt="3" custScaleX="1148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31D8C-528E-48D9-B431-7FDC21124A3F}" type="pres">
      <dgm:prSet presAssocID="{8C9FE98C-4ED6-46B4-99B9-4F42ED200932}" presName="parTxOnlySpace" presStyleCnt="0"/>
      <dgm:spPr/>
    </dgm:pt>
    <dgm:pt modelId="{B812546D-CC51-4B4B-A25D-4223FC5575FC}" type="pres">
      <dgm:prSet presAssocID="{AEAF222D-4C07-4BBB-B5EB-D3BE26E21B2A}" presName="parTxOnly" presStyleLbl="node1" presStyleIdx="2" presStyleCnt="3" custScaleX="10867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US"/>
        </a:p>
      </dgm:t>
    </dgm:pt>
  </dgm:ptLst>
  <dgm:cxnLst>
    <dgm:cxn modelId="{FA8D5311-CCC0-476C-95A4-19B30B0CB2B6}" srcId="{FB3BDD7C-4F97-4F91-8E72-29082DD2CFB4}" destId="{0B2D7F26-CD15-4C79-9E47-1D6C53491A14}" srcOrd="1" destOrd="0" parTransId="{667C1FAB-CE45-444D-A723-715E528E8A4C}" sibTransId="{8C9FE98C-4ED6-46B4-99B9-4F42ED200932}"/>
    <dgm:cxn modelId="{88B1DD3E-91A5-4A5A-854F-84F6386F1C6C}" srcId="{FB3BDD7C-4F97-4F91-8E72-29082DD2CFB4}" destId="{AEAF222D-4C07-4BBB-B5EB-D3BE26E21B2A}" srcOrd="2" destOrd="0" parTransId="{3E1710C1-E2A1-4EE1-B05D-107E5DE2A28C}" sibTransId="{49714F7B-0BFD-4FC5-8CC0-51FD1CB4824D}"/>
    <dgm:cxn modelId="{89DFC670-D918-4816-BDE9-552A3BC1A9FE}" type="presOf" srcId="{0B2D7F26-CD15-4C79-9E47-1D6C53491A14}" destId="{3A804FC4-9229-4DFD-8820-B061CBF8272D}" srcOrd="0" destOrd="0" presId="urn:microsoft.com/office/officeart/2005/8/layout/chevron1"/>
    <dgm:cxn modelId="{FDD7CC3A-57DD-4DD5-8441-FEA488B2F5CD}" srcId="{FB3BDD7C-4F97-4F91-8E72-29082DD2CFB4}" destId="{050DCBFC-E027-481F-AF73-012E131E6778}" srcOrd="0" destOrd="0" parTransId="{094DF5C4-2378-4138-931A-A8AAD9C32CC2}" sibTransId="{460266E7-938E-45A6-ACFB-C9B60A2E5384}"/>
    <dgm:cxn modelId="{097FA290-5BCA-4002-A26B-104285E3471D}" type="presOf" srcId="{FB3BDD7C-4F97-4F91-8E72-29082DD2CFB4}" destId="{19661E78-E957-43C6-96AB-6CF3FC152428}" srcOrd="0" destOrd="0" presId="urn:microsoft.com/office/officeart/2005/8/layout/chevron1"/>
    <dgm:cxn modelId="{37D24F63-0238-4F41-B7BB-0DD98538A129}" type="presOf" srcId="{AEAF222D-4C07-4BBB-B5EB-D3BE26E21B2A}" destId="{B812546D-CC51-4B4B-A25D-4223FC5575FC}" srcOrd="0" destOrd="0" presId="urn:microsoft.com/office/officeart/2005/8/layout/chevron1"/>
    <dgm:cxn modelId="{65CB65F7-7508-4011-B09A-AB885259785C}" type="presOf" srcId="{050DCBFC-E027-481F-AF73-012E131E6778}" destId="{67F37ECC-B263-47EB-8646-FD58B4D4D6F0}" srcOrd="0" destOrd="0" presId="urn:microsoft.com/office/officeart/2005/8/layout/chevron1"/>
    <dgm:cxn modelId="{D5DCB8D2-0851-43FF-AF98-011E9D1EEE66}" type="presParOf" srcId="{19661E78-E957-43C6-96AB-6CF3FC152428}" destId="{67F37ECC-B263-47EB-8646-FD58B4D4D6F0}" srcOrd="0" destOrd="0" presId="urn:microsoft.com/office/officeart/2005/8/layout/chevron1"/>
    <dgm:cxn modelId="{5875A7D0-42F7-4F98-9F31-3199382E603E}" type="presParOf" srcId="{19661E78-E957-43C6-96AB-6CF3FC152428}" destId="{6D8B962B-822F-4BED-BCC8-7BA9FA36222D}" srcOrd="1" destOrd="0" presId="urn:microsoft.com/office/officeart/2005/8/layout/chevron1"/>
    <dgm:cxn modelId="{D240FA8D-5262-4B22-A412-353EAB0088D7}" type="presParOf" srcId="{19661E78-E957-43C6-96AB-6CF3FC152428}" destId="{3A804FC4-9229-4DFD-8820-B061CBF8272D}" srcOrd="2" destOrd="0" presId="urn:microsoft.com/office/officeart/2005/8/layout/chevron1"/>
    <dgm:cxn modelId="{B56D71BD-3E00-4832-AE8A-44EBB16E6C3B}" type="presParOf" srcId="{19661E78-E957-43C6-96AB-6CF3FC152428}" destId="{19031D8C-528E-48D9-B431-7FDC21124A3F}" srcOrd="3" destOrd="0" presId="urn:microsoft.com/office/officeart/2005/8/layout/chevron1"/>
    <dgm:cxn modelId="{9B2D9F03-25EE-432A-B523-63BFA5C21A0E}" type="presParOf" srcId="{19661E78-E957-43C6-96AB-6CF3FC152428}" destId="{B812546D-CC51-4B4B-A25D-4223FC5575F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37ECC-B263-47EB-8646-FD58B4D4D6F0}">
      <dsp:nvSpPr>
        <dsp:cNvPr id="0" name=""/>
        <dsp:cNvSpPr/>
      </dsp:nvSpPr>
      <dsp:spPr>
        <a:xfrm>
          <a:off x="0" y="0"/>
          <a:ext cx="3786315" cy="656912"/>
        </a:xfrm>
        <a:prstGeom prst="chevron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Quick Win</a:t>
          </a:r>
          <a:endParaRPr lang="en-GB" sz="1100" b="0" kern="1200">
            <a:solidFill>
              <a:schemeClr val="bg1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328456" y="0"/>
        <a:ext cx="3129403" cy="656912"/>
      </dsp:txXfrm>
    </dsp:sp>
    <dsp:sp modelId="{3A804FC4-9229-4DFD-8820-B061CBF8272D}">
      <dsp:nvSpPr>
        <dsp:cNvPr id="0" name=""/>
        <dsp:cNvSpPr/>
      </dsp:nvSpPr>
      <dsp:spPr>
        <a:xfrm>
          <a:off x="3429782" y="0"/>
          <a:ext cx="4130021" cy="656912"/>
        </a:xfrm>
        <a:prstGeom prst="chevron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Shor</a:t>
          </a:r>
          <a:r>
            <a: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t </a:t>
          </a: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term</a:t>
          </a:r>
          <a:r>
            <a: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 </a:t>
          </a:r>
          <a:endParaRPr lang="en-GB" sz="1100" kern="1200">
            <a:solidFill>
              <a:schemeClr val="bg1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3758238" y="0"/>
        <a:ext cx="3473109" cy="656912"/>
      </dsp:txXfrm>
    </dsp:sp>
    <dsp:sp modelId="{B812546D-CC51-4B4B-A25D-4223FC5575FC}">
      <dsp:nvSpPr>
        <dsp:cNvPr id="0" name=""/>
        <dsp:cNvSpPr/>
      </dsp:nvSpPr>
      <dsp:spPr>
        <a:xfrm>
          <a:off x="7200052" y="0"/>
          <a:ext cx="3909422" cy="656912"/>
        </a:xfrm>
        <a:prstGeom prst="chevron">
          <a:avLst/>
        </a:prstGeom>
        <a:solidFill>
          <a:srgbClr val="00206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vi-V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rPr>
            <a:t>Long term</a:t>
          </a:r>
          <a:endParaRPr lang="en-GB" sz="1100" kern="1200">
            <a:solidFill>
              <a:schemeClr val="bg1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7528508" y="0"/>
        <a:ext cx="3252510" cy="656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0.8637</cdr:x>
      <cdr:y>0.20488</cdr:y>
    </cdr:from>
    <cdr:to>
      <cdr:x>0.95511</cdr:x>
      <cdr:y>0.31029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04E22272-6D6B-4E3A-BCEC-C60EA6CAD1B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765799" y="817617"/>
          <a:ext cx="610225" cy="420656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0.01491</cdr:x>
      <cdr:y>0.18049</cdr:y>
    </cdr:from>
    <cdr:to>
      <cdr:x>0.12123</cdr:x>
      <cdr:y>0.23773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ABD4563F-570B-5A4C-94CD-67A479A6A14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0452" y="961054"/>
          <a:ext cx="787400" cy="30480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0.03899</cdr:x>
      <cdr:y>0.15187</cdr:y>
    </cdr:from>
    <cdr:to>
      <cdr:x>0.1453</cdr:x>
      <cdr:y>0.20911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9B288C03-E8DA-BE47-90E2-6DD1B6AF10B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88758" y="808654"/>
          <a:ext cx="787400" cy="30480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DDADC-B64F-4C9C-8938-A2E9E2B028A9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50D99-DACA-47B2-93BC-A52ACA01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956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1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418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09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5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16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6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27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849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30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03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078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41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22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020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1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02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50D99-DACA-47B2-93BC-A52ACA01FF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1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Think the dates are a mistake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01C7E-F6CA-4D8B-BB03-294DC2928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AF5F75ED-D3F5-4DCB-976B-90B7827F6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0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-3984" t="25252" r="14954" b="-28253"/>
          <a:stretch/>
        </p:blipFill>
        <p:spPr>
          <a:xfrm>
            <a:off x="-569897" y="0"/>
            <a:ext cx="12761897" cy="94833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Rectangle 16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421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1032" y="274206"/>
            <a:ext cx="1947103" cy="7160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0" y="200779"/>
            <a:ext cx="1947100" cy="716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1032" y="274206"/>
            <a:ext cx="1947103" cy="716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0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37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82636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8"/>
            <a:ext cx="761998" cy="379413"/>
          </a:xfrm>
          <a:prstGeom prst="rect">
            <a:avLst/>
          </a:prstGeom>
        </p:spPr>
        <p:txBody>
          <a:bodyPr/>
          <a:lstStyle/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9566954" y="6010382"/>
            <a:ext cx="2625046" cy="84761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505050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804838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19"/>
          <p:cNvSpPr txBox="1">
            <a:spLocks/>
          </p:cNvSpPr>
          <p:nvPr userDrawn="1"/>
        </p:nvSpPr>
        <p:spPr>
          <a:xfrm>
            <a:off x="10561834" y="6698751"/>
            <a:ext cx="1630166" cy="1592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76179" tIns="38089" rIns="76179" bIns="38089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>
                <a:solidFill>
                  <a:srgbClr val="505050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966494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74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7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5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/>
              <a:t>Click to add developer code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9483046" y="6477874"/>
            <a:ext cx="1946953" cy="38012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505050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2639648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4" name="Footer Placeholder 19"/>
          <p:cNvSpPr>
            <a:spLocks noGrp="1"/>
          </p:cNvSpPr>
          <p:nvPr>
            <p:ph type="ftr" sz="quarter" idx="17"/>
          </p:nvPr>
        </p:nvSpPr>
        <p:spPr>
          <a:xfrm>
            <a:off x="9483046" y="6477874"/>
            <a:ext cx="1946953" cy="38012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505050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8253769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2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2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1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710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7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2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456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0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710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2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7785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805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048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86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90428" indent="-190428">
              <a:lnSpc>
                <a:spcPct val="80000"/>
              </a:lnSpc>
              <a:buNone/>
              <a:defRPr lang="en-US" sz="20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105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640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3" y="2899239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3" y="2899239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9" tIns="38089" rIns="76179" bIns="3808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411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59224"/>
          </a:xfrm>
        </p:spPr>
        <p:txBody>
          <a:bodyPr lIns="274320" tIns="32004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8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559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D2B3-59AA-453E-9594-244C5D9E0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8D4EB-8709-4AA7-8383-56058231D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DE2C-6DAC-43E3-A2FC-AD0F52D9A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5FAF7-AA29-4B25-85D3-F6353BEEB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225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2100815"/>
            <a:ext cx="11007660" cy="879910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302" y="4353453"/>
            <a:ext cx="8534711" cy="1034782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0" y="470410"/>
            <a:ext cx="1278487" cy="28018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2904861"/>
            <a:ext cx="11051237" cy="1350313"/>
          </a:xfrm>
        </p:spPr>
        <p:txBody>
          <a:bodyPr/>
          <a:lstStyle>
            <a:lvl1pPr marL="0" indent="0">
              <a:lnSpc>
                <a:spcPts val="4117"/>
              </a:lnSpc>
              <a:spcBef>
                <a:spcPts val="0"/>
              </a:spcBef>
              <a:buNone/>
              <a:defRPr sz="3921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3431" b="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3431" b="0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3431" b="0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3431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44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2100815"/>
            <a:ext cx="11007660" cy="879910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3807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2100815"/>
            <a:ext cx="11007660" cy="879910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03985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2100815"/>
            <a:ext cx="11007660" cy="879910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4021921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0" y="657421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7421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36601"/>
      </p:ext>
    </p:extLst>
  </p:cSld>
  <p:clrMapOvr>
    <a:masterClrMapping/>
  </p:clrMapOvr>
  <p:transition>
    <p:fade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1293105"/>
            <a:ext cx="11002992" cy="4754392"/>
          </a:xfrm>
        </p:spPr>
        <p:txBody>
          <a:bodyPr/>
          <a:lstStyle>
            <a:lvl1pPr marL="0" indent="0">
              <a:buFontTx/>
              <a:buNone/>
              <a:defRPr sz="3920">
                <a:solidFill>
                  <a:srgbClr val="000000"/>
                </a:solidFill>
                <a:latin typeface="+mj-lt"/>
              </a:defRPr>
            </a:lvl1pPr>
            <a:lvl2pPr marL="572471" indent="-236454"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2pPr>
            <a:lvl3pPr marL="784036" indent="-224011">
              <a:buFont typeface="Segoe UI" panose="020B0502040204020203" pitchFamily="34" charset="0"/>
              <a:buChar char="‒"/>
              <a:defRPr>
                <a:solidFill>
                  <a:srgbClr val="000000"/>
                </a:solidFill>
              </a:defRPr>
            </a:lvl3pPr>
            <a:lvl4pPr marL="1008047" indent="-224011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0" y="657421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7421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40748"/>
      </p:ext>
    </p:extLst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8535" y="274638"/>
            <a:ext cx="9110133" cy="957262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347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1293105"/>
            <a:ext cx="11002992" cy="4754392"/>
          </a:xfrm>
        </p:spPr>
        <p:txBody>
          <a:bodyPr/>
          <a:lstStyle>
            <a:lvl1pPr marL="224097" indent="-224097">
              <a:buFont typeface="Wingdings" panose="05000000000000000000" pitchFamily="2" charset="2"/>
              <a:buChar char="§"/>
              <a:defRPr sz="2353">
                <a:solidFill>
                  <a:srgbClr val="000000"/>
                </a:solidFill>
                <a:latin typeface="+mj-lt"/>
              </a:defRPr>
            </a:lvl1pPr>
            <a:lvl2pPr marL="505774" indent="-169629">
              <a:buFont typeface="Segoe UI" panose="020B0502040204020203" pitchFamily="34" charset="0"/>
              <a:buChar char="‒"/>
              <a:defRPr sz="1765">
                <a:solidFill>
                  <a:srgbClr val="000000"/>
                </a:solidFill>
              </a:defRPr>
            </a:lvl2pPr>
            <a:lvl3pPr marL="784036" indent="-224011">
              <a:buFont typeface="Courier New" panose="02070309020205020404" pitchFamily="49" charset="0"/>
              <a:buChar char="o"/>
              <a:defRPr sz="1568" baseline="0">
                <a:solidFill>
                  <a:srgbClr val="000000"/>
                </a:solidFill>
              </a:defRPr>
            </a:lvl3pPr>
            <a:lvl4pPr marL="1008047" indent="-224011">
              <a:buFont typeface="Wingdings" panose="05000000000000000000" pitchFamily="2" charset="2"/>
              <a:buChar char="Ø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0" y="657421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7421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37536"/>
      </p:ext>
    </p:extLst>
  </p:cSld>
  <p:clrMapOvr>
    <a:masterClrMapping/>
  </p:clrMapOvr>
  <p:transition>
    <p:fade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69241" y="1275866"/>
            <a:ext cx="5453249" cy="4771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005094" y="1275866"/>
            <a:ext cx="5550505" cy="4771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0" y="657421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7421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6514"/>
      </p:ext>
    </p:extLst>
  </p:cSld>
  <p:clrMapOvr>
    <a:masterClrMapping/>
  </p:clrMapOvr>
  <p:transition>
    <p:fade/>
  </p:transition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0" y="657421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7421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70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350" rtl="0" eaLnBrk="1" latinLnBrk="0" hangingPunct="1"/>
            <a:r>
              <a:rPr lang="en-US" sz="1029" b="0" kern="120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8692090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4534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741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11336038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3811942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83" y="437538"/>
            <a:ext cx="11333080" cy="742300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122212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8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75" indent="-268975">
              <a:lnSpc>
                <a:spcPct val="90000"/>
              </a:lnSpc>
              <a:spcBef>
                <a:spcPts val="0"/>
              </a:spcBef>
              <a:spcAft>
                <a:spcPts val="1275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948" indent="-224144">
              <a:lnSpc>
                <a:spcPct val="90000"/>
              </a:lnSpc>
              <a:spcBef>
                <a:spcPts val="0"/>
              </a:spcBef>
              <a:spcAft>
                <a:spcPts val="1275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922" indent="-224144">
              <a:spcBef>
                <a:spcPts val="0"/>
              </a:spcBef>
              <a:spcAft>
                <a:spcPts val="1275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435" indent="0">
              <a:spcBef>
                <a:spcPts val="0"/>
              </a:spcBef>
              <a:spcAft>
                <a:spcPts val="1275"/>
              </a:spcAft>
              <a:buNone/>
              <a:defRPr sz="1961"/>
            </a:lvl4pPr>
            <a:lvl5pPr marL="89658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11336038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4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5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144" indent="0">
              <a:lnSpc>
                <a:spcPct val="90000"/>
              </a:lnSpc>
              <a:spcBef>
                <a:spcPts val="0"/>
              </a:spcBef>
              <a:spcAft>
                <a:spcPts val="1275"/>
              </a:spcAft>
              <a:buNone/>
              <a:defRPr sz="1961">
                <a:solidFill>
                  <a:schemeClr val="tx2"/>
                </a:solidFill>
              </a:defRPr>
            </a:lvl2pPr>
            <a:lvl3pPr marL="448290" indent="0">
              <a:spcBef>
                <a:spcPts val="0"/>
              </a:spcBef>
              <a:spcAft>
                <a:spcPts val="1275"/>
              </a:spcAft>
              <a:buNone/>
              <a:defRPr sz="1961"/>
            </a:lvl3pPr>
            <a:lvl4pPr marL="672435" indent="0">
              <a:spcBef>
                <a:spcPts val="0"/>
              </a:spcBef>
              <a:spcAft>
                <a:spcPts val="1275"/>
              </a:spcAft>
              <a:buNone/>
              <a:defRPr sz="1961"/>
            </a:lvl4pPr>
            <a:lvl5pPr marL="896580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40651275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14"/>
            <a:ext cx="12192000" cy="714214"/>
          </a:xfrm>
          <a:noFill/>
          <a:ln>
            <a:noFill/>
          </a:ln>
        </p:spPr>
        <p:txBody>
          <a:bodyPr>
            <a:normAutofit/>
          </a:bodyPr>
          <a:lstStyle>
            <a:lvl1pPr marL="566738" indent="0">
              <a:defRPr sz="3200" b="1">
                <a:solidFill>
                  <a:srgbClr val="0783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14" y="986971"/>
            <a:ext cx="10958286" cy="5871029"/>
          </a:xfrm>
        </p:spPr>
        <p:txBody>
          <a:bodyPr/>
          <a:lstStyle>
            <a:lvl1pPr marL="228600" indent="-228600">
              <a:buClr>
                <a:srgbClr val="F7941E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7941E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7941E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F7941E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F7941E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032974" y="1"/>
            <a:ext cx="159026" cy="711199"/>
          </a:xfrm>
          <a:prstGeom prst="rect">
            <a:avLst/>
          </a:pr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369287" y="6428920"/>
            <a:ext cx="2743200" cy="365125"/>
          </a:xfrm>
        </p:spPr>
        <p:txBody>
          <a:bodyPr/>
          <a:lstStyle/>
          <a:p>
            <a:fld id="{ADD2BEA0-CCFB-47E0-8495-DD6A4296F7A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9E2FD-E51E-9A44-AA51-12760A5A7E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41" y="115596"/>
            <a:ext cx="2392691" cy="4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0439" y="386575"/>
            <a:ext cx="10951119" cy="899665"/>
          </a:xfrm>
        </p:spPr>
        <p:txBody>
          <a:bodyPr/>
          <a:lstStyle>
            <a:lvl1pPr>
              <a:defRPr>
                <a:solidFill>
                  <a:srgbClr val="00827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4294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0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4400" spc="-98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281674" indent="0">
              <a:buNone/>
              <a:defRPr sz="2000">
                <a:solidFill>
                  <a:schemeClr val="bg1"/>
                </a:solidFill>
              </a:defRPr>
            </a:lvl2pPr>
            <a:lvl3pPr marL="588476" indent="0">
              <a:buNone/>
              <a:defRPr sz="2000">
                <a:solidFill>
                  <a:schemeClr val="bg1"/>
                </a:solidFill>
              </a:defRPr>
            </a:lvl3pPr>
            <a:lvl4pPr marL="870150" indent="0">
              <a:buNone/>
              <a:defRPr sz="2000">
                <a:solidFill>
                  <a:schemeClr val="bg1"/>
                </a:solidFill>
              </a:defRPr>
            </a:lvl4pPr>
            <a:lvl5pPr marL="110554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108821" tIns="54411" rIns="108821" bIns="54411" rtlCol="0" anchor="ctr">
            <a:normAutofit/>
          </a:bodyPr>
          <a:lstStyle/>
          <a:p>
            <a:r>
              <a:rPr lang="en-US" sz="200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676" y="228600"/>
            <a:ext cx="1947103" cy="7160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108821" tIns="54411" rIns="108821" bIns="54411" rtlCol="0" anchor="ctr">
            <a:normAutofit/>
          </a:bodyPr>
          <a:lstStyle/>
          <a:p>
            <a:r>
              <a:rPr lang="en-US" sz="200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4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108821" tIns="54411" rIns="108821" bIns="54411" rtlCol="0" anchor="ctr">
            <a:normAutofit/>
          </a:bodyPr>
          <a:lstStyle/>
          <a:p>
            <a:r>
              <a:rPr lang="en-US" sz="200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4" y="198357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5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57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000" y="6477874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1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477874"/>
            <a:ext cx="761998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4B7B4F1-67CD-4728-BE32-78D5B2EB8D36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5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</p:sldLayoutIdLst>
  <p:transition>
    <p:fade/>
  </p:transition>
  <p:txStyles>
    <p:titleStyle>
      <a:lvl1pPr marL="0" algn="l" defTabSz="1088105" rtl="0" eaLnBrk="1" latinLnBrk="0" hangingPunct="1">
        <a:lnSpc>
          <a:spcPct val="90000"/>
        </a:lnSpc>
        <a:spcBef>
          <a:spcPct val="0"/>
        </a:spcBef>
        <a:buNone/>
        <a:defRPr lang="en-US" sz="4000" kern="1200" spc="-58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088105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70" indent="-194396" algn="l" defTabSz="108810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712" indent="-173236" algn="l" defTabSz="108810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54" indent="-177204" algn="l" defTabSz="1088105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89" indent="-179849" algn="l" defTabSz="1088105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90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342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396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448" indent="-272026" algn="l" defTabSz="1088105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53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05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59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211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264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316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369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422" algn="l" defTabSz="108810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azure/site-recovery/site-recovery-deployment-planner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azure/cloud-adoption-framework/overview" TargetMode="Externa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943061" y="5492271"/>
            <a:ext cx="6731075" cy="4707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ASSESSMENT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1DAAF-5457-4385-BFBE-279F2DE5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531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A3A33-9425-4F68-B745-E87895F3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2425" y="6402143"/>
            <a:ext cx="36195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5A4A73-D79F-4F30-BBA4-74AC031F57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8" y="5492271"/>
            <a:ext cx="2549331" cy="6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Service Map </a:t>
            </a:r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|</a:t>
            </a: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Demo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587BCC-8325-4DF3-8ACE-B6169C2F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318"/>
            <a:ext cx="12192000" cy="36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3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104148"/>
            <a:ext cx="10819190" cy="6033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defTabSz="932026">
              <a:defRPr/>
            </a:pPr>
            <a:r>
              <a:rPr lang="en-GB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 Environment </a:t>
            </a:r>
            <a:r>
              <a:rPr lang="en-GB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|</a:t>
            </a:r>
            <a:r>
              <a:rPr lang="en-GB" sz="2800" b="1" spc="-76">
                <a:solidFill>
                  <a:srgbClr val="E7E6E6">
                    <a:lumMod val="50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</a:rPr>
              <a:t> </a:t>
            </a:r>
            <a:r>
              <a:rPr lang="en-GB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</a:rPr>
              <a:t>Lift and Shift ( As Is Configuration)</a:t>
            </a:r>
            <a:endParaRPr lang="en-GB" sz="2800" spc="-102">
              <a:solidFill>
                <a:srgbClr val="FF0000"/>
              </a:solidFill>
              <a:latin typeface="Segoe UI Semibold"/>
              <a:cs typeface="Segoe UI Semibold" panose="020B0702040204020203" pitchFamily="34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F0D4F-3D05-4867-ACF4-3290AAF0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5" y="956090"/>
            <a:ext cx="11000477" cy="49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7262" y="190755"/>
            <a:ext cx="11243674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Environment </a:t>
            </a:r>
            <a:r>
              <a:rPr lang="en-GB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| </a:t>
            </a:r>
            <a:r>
              <a:rPr lang="en-US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As is configuration Yearly Cost Comparison 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graphicFrame>
        <p:nvGraphicFramePr>
          <p:cNvPr id="21" name="Table Placeholder 9">
            <a:extLst>
              <a:ext uri="{FF2B5EF4-FFF2-40B4-BE49-F238E27FC236}">
                <a16:creationId xmlns:a16="http://schemas.microsoft.com/office/drawing/2014/main" id="{762260C2-2D59-4114-8DFD-8097997F51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643872"/>
              </p:ext>
            </p:extLst>
          </p:nvPr>
        </p:nvGraphicFramePr>
        <p:xfrm>
          <a:off x="1038513" y="997356"/>
          <a:ext cx="9682876" cy="732148"/>
        </p:xfrm>
        <a:graphic>
          <a:graphicData uri="http://schemas.openxmlformats.org/drawingml/2006/table">
            <a:tbl>
              <a:tblPr firstRow="1" bandRow="1"/>
              <a:tblGrid>
                <a:gridCol w="2060892">
                  <a:extLst>
                    <a:ext uri="{9D8B030D-6E8A-4147-A177-3AD203B41FA5}">
                      <a16:colId xmlns:a16="http://schemas.microsoft.com/office/drawing/2014/main" val="1660435346"/>
                    </a:ext>
                  </a:extLst>
                </a:gridCol>
                <a:gridCol w="1358610">
                  <a:extLst>
                    <a:ext uri="{9D8B030D-6E8A-4147-A177-3AD203B41FA5}">
                      <a16:colId xmlns:a16="http://schemas.microsoft.com/office/drawing/2014/main" val="2527464308"/>
                    </a:ext>
                  </a:extLst>
                </a:gridCol>
                <a:gridCol w="1969808">
                  <a:extLst>
                    <a:ext uri="{9D8B030D-6E8A-4147-A177-3AD203B41FA5}">
                      <a16:colId xmlns:a16="http://schemas.microsoft.com/office/drawing/2014/main" val="864567713"/>
                    </a:ext>
                  </a:extLst>
                </a:gridCol>
                <a:gridCol w="2169866">
                  <a:extLst>
                    <a:ext uri="{9D8B030D-6E8A-4147-A177-3AD203B41FA5}">
                      <a16:colId xmlns:a16="http://schemas.microsoft.com/office/drawing/2014/main" val="1423253535"/>
                    </a:ext>
                  </a:extLst>
                </a:gridCol>
                <a:gridCol w="2123700">
                  <a:extLst>
                    <a:ext uri="{9D8B030D-6E8A-4147-A177-3AD203B41FA5}">
                      <a16:colId xmlns:a16="http://schemas.microsoft.com/office/drawing/2014/main" val="114446562"/>
                    </a:ext>
                  </a:extLst>
                </a:gridCol>
              </a:tblGrid>
              <a:tr h="387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Machine Type</a:t>
                      </a: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Servers</a:t>
                      </a: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PAY G</a:t>
                      </a: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1Y Reserved</a:t>
                      </a:r>
                      <a:endParaRPr lang="en-US" sz="1400" b="1" kern="120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3Y Reserved</a:t>
                      </a: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3443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</a:t>
                      </a:r>
                      <a:endParaRPr lang="en-US" sz="1400" b="0" i="0">
                        <a:solidFill>
                          <a:schemeClr val="tx2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91427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277,411.68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212,826.12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177,400.92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083559"/>
                  </a:ext>
                </a:extLst>
              </a:tr>
            </a:tbl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CD1E875-01B5-4B6D-BD18-035B9DDD8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225542"/>
              </p:ext>
            </p:extLst>
          </p:nvPr>
        </p:nvGraphicFramePr>
        <p:xfrm>
          <a:off x="964897" y="2197233"/>
          <a:ext cx="9830110" cy="3746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7026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100311"/>
            <a:ext cx="10630760" cy="575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defTabSz="932026"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Environment on Azure </a:t>
            </a:r>
            <a:r>
              <a:rPr lang="en-GB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| </a:t>
            </a:r>
            <a:r>
              <a:rPr lang="en-GB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</a:rPr>
              <a:t>Optimized IaaS (Right Sized)</a:t>
            </a:r>
            <a:r>
              <a:rPr lang="en-GB" sz="2800" b="1" spc="-76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</a:rPr>
              <a:t> </a:t>
            </a:r>
            <a:endParaRPr lang="en-GB" sz="2800" spc="-102">
              <a:solidFill>
                <a:srgbClr val="FF0000"/>
              </a:solidFill>
              <a:latin typeface="Segoe UI Semibold"/>
              <a:cs typeface="Segoe UI Semibold" panose="020B0702040204020203" pitchFamily="34" charset="0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7A36-F702-4667-B937-D70760F9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2" y="864703"/>
            <a:ext cx="10677869" cy="50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71857" y="159337"/>
            <a:ext cx="11243674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Environment </a:t>
            </a:r>
            <a:r>
              <a:rPr lang="en-GB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|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Optimized IaaS Yearly Cost Comparison</a:t>
            </a:r>
            <a:endParaRPr lang="en-US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graphicFrame>
        <p:nvGraphicFramePr>
          <p:cNvPr id="16" name="Table Placeholder 9">
            <a:extLst>
              <a:ext uri="{FF2B5EF4-FFF2-40B4-BE49-F238E27FC236}">
                <a16:creationId xmlns:a16="http://schemas.microsoft.com/office/drawing/2014/main" id="{E9901FE3-E932-430E-889B-F3BA74CBE7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499584"/>
              </p:ext>
            </p:extLst>
          </p:nvPr>
        </p:nvGraphicFramePr>
        <p:xfrm>
          <a:off x="822054" y="1006559"/>
          <a:ext cx="9981731" cy="713985"/>
        </p:xfrm>
        <a:graphic>
          <a:graphicData uri="http://schemas.openxmlformats.org/drawingml/2006/table">
            <a:tbl>
              <a:tblPr firstRow="1" bandRow="1"/>
              <a:tblGrid>
                <a:gridCol w="2129003">
                  <a:extLst>
                    <a:ext uri="{9D8B030D-6E8A-4147-A177-3AD203B41FA5}">
                      <a16:colId xmlns:a16="http://schemas.microsoft.com/office/drawing/2014/main" val="1660435346"/>
                    </a:ext>
                  </a:extLst>
                </a:gridCol>
                <a:gridCol w="1396040">
                  <a:extLst>
                    <a:ext uri="{9D8B030D-6E8A-4147-A177-3AD203B41FA5}">
                      <a16:colId xmlns:a16="http://schemas.microsoft.com/office/drawing/2014/main" val="2527464308"/>
                    </a:ext>
                  </a:extLst>
                </a:gridCol>
                <a:gridCol w="2030605">
                  <a:extLst>
                    <a:ext uri="{9D8B030D-6E8A-4147-A177-3AD203B41FA5}">
                      <a16:colId xmlns:a16="http://schemas.microsoft.com/office/drawing/2014/main" val="864567713"/>
                    </a:ext>
                  </a:extLst>
                </a:gridCol>
                <a:gridCol w="2236837">
                  <a:extLst>
                    <a:ext uri="{9D8B030D-6E8A-4147-A177-3AD203B41FA5}">
                      <a16:colId xmlns:a16="http://schemas.microsoft.com/office/drawing/2014/main" val="1423253535"/>
                    </a:ext>
                  </a:extLst>
                </a:gridCol>
                <a:gridCol w="2189246">
                  <a:extLst>
                    <a:ext uri="{9D8B030D-6E8A-4147-A177-3AD203B41FA5}">
                      <a16:colId xmlns:a16="http://schemas.microsoft.com/office/drawing/2014/main" val="114446562"/>
                    </a:ext>
                  </a:extLst>
                </a:gridCol>
              </a:tblGrid>
              <a:tr h="369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Machine Type</a:t>
                      </a:r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Servers</a:t>
                      </a:r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PAY G</a:t>
                      </a:r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/>
                          </a:solidFill>
                        </a:rPr>
                        <a:t>1Y Reserved</a:t>
                      </a:r>
                      <a:endParaRPr lang="en-US" sz="14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3Y Reserved</a:t>
                      </a:r>
                      <a:endParaRPr lang="en-US" sz="1400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27" marR="91427" marT="45713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3443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Windows</a:t>
                      </a:r>
                      <a:endParaRPr lang="en-US" sz="1400" b="0" i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L="91427" marR="91427" marT="91427" marB="4571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159,423.24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112,199.28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 rtl="0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91,509.48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476" marR="6476" marT="647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172490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A43664E-FD88-4F6B-97CF-CD08A5754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602120"/>
              </p:ext>
            </p:extLst>
          </p:nvPr>
        </p:nvGraphicFramePr>
        <p:xfrm>
          <a:off x="1098861" y="2454725"/>
          <a:ext cx="8697067" cy="350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89940B87-7D16-4788-9D7D-015BBFDE3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902" y="3286998"/>
            <a:ext cx="622373" cy="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5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196947"/>
            <a:ext cx="11243674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Case</a:t>
            </a:r>
            <a:r>
              <a:rPr lang="en-US" sz="2800" spc="-102">
                <a:solidFill>
                  <a:prstClr val="black"/>
                </a:solidFill>
                <a:latin typeface="Segoe UI Semibold"/>
                <a:cs typeface="Segoe UI Semibold" panose="020B0702040204020203" pitchFamily="34" charset="0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|</a:t>
            </a:r>
            <a:r>
              <a:rPr lang="en-US" sz="2800" spc="-102">
                <a:solidFill>
                  <a:prstClr val="black"/>
                </a:solidFill>
                <a:latin typeface="Segoe UI Semibold"/>
                <a:cs typeface="Segoe UI Semibold" panose="020B0702040204020203" pitchFamily="34" charset="0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IaaS (As is Configuration vs Right Sized) 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940B87-7D16-4788-9D7D-015BBFDE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02" y="3286998"/>
            <a:ext cx="622373" cy="330348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0FE5090-B391-48F6-AD7E-A8BEE7130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970339"/>
              </p:ext>
            </p:extLst>
          </p:nvPr>
        </p:nvGraphicFramePr>
        <p:xfrm>
          <a:off x="1085130" y="825054"/>
          <a:ext cx="9290302" cy="5206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33732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11243674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Environment on Azure </a:t>
            </a:r>
            <a:r>
              <a:rPr lang="en-GB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|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Azure Landing Zone Cost Outline 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6" name="Picture 6" descr="DatamindsConnect2019 Azure Key Vault, Azure Dev Ops and Azure Data Fa…">
            <a:extLst>
              <a:ext uri="{FF2B5EF4-FFF2-40B4-BE49-F238E27FC236}">
                <a16:creationId xmlns:a16="http://schemas.microsoft.com/office/drawing/2014/main" id="{AC48C021-9F4C-490E-BF1D-1B957A25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3" y="1614690"/>
            <a:ext cx="1371600" cy="105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Application Gateway | Microsoft Azure Mono">
            <a:extLst>
              <a:ext uri="{FF2B5EF4-FFF2-40B4-BE49-F238E27FC236}">
                <a16:creationId xmlns:a16="http://schemas.microsoft.com/office/drawing/2014/main" id="{ABE8274F-3E92-45DB-9BD2-D880F0CB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6" y="285134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icrosoft Azure Data Box overview | Microsoft Docs">
            <a:extLst>
              <a:ext uri="{FF2B5EF4-FFF2-40B4-BE49-F238E27FC236}">
                <a16:creationId xmlns:a16="http://schemas.microsoft.com/office/drawing/2014/main" id="{179A057A-8D4D-49FF-B1DB-00AD3984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5" y="3860659"/>
            <a:ext cx="640080" cy="60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networksecuritygroup's hashtag on Twitter">
            <a:extLst>
              <a:ext uri="{FF2B5EF4-FFF2-40B4-BE49-F238E27FC236}">
                <a16:creationId xmlns:a16="http://schemas.microsoft.com/office/drawing/2014/main" id="{235AFCFC-A2CA-45F6-86FA-28962937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4" y="483152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Azure Load Balancer - Find software development jobs using Azure ...">
            <a:extLst>
              <a:ext uri="{FF2B5EF4-FFF2-40B4-BE49-F238E27FC236}">
                <a16:creationId xmlns:a16="http://schemas.microsoft.com/office/drawing/2014/main" id="{2665516E-952B-4323-AE30-77A903BB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57" y="274871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Azure VNets - Alberto De Natale - Medium">
            <a:extLst>
              <a:ext uri="{FF2B5EF4-FFF2-40B4-BE49-F238E27FC236}">
                <a16:creationId xmlns:a16="http://schemas.microsoft.com/office/drawing/2014/main" id="{5089AA73-16C6-4767-9E4B-A059163B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57" y="3584321"/>
            <a:ext cx="640080" cy="53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 descr="Log Analytics: How Operational Management Suite keeps customers ...">
            <a:extLst>
              <a:ext uri="{FF2B5EF4-FFF2-40B4-BE49-F238E27FC236}">
                <a16:creationId xmlns:a16="http://schemas.microsoft.com/office/drawing/2014/main" id="{EB0C27AB-E40E-4E59-8D8D-4CCAB311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57" y="185261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Configuring an Azure VM with a Static public IP address | Abou ...">
            <a:extLst>
              <a:ext uri="{FF2B5EF4-FFF2-40B4-BE49-F238E27FC236}">
                <a16:creationId xmlns:a16="http://schemas.microsoft.com/office/drawing/2014/main" id="{EA76CD5F-9EFE-4711-A8CF-61499C427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2" y="4644544"/>
            <a:ext cx="1015503" cy="53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E0C6715A-251D-46F6-A6EC-A803F78D6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73927"/>
              </p:ext>
            </p:extLst>
          </p:nvPr>
        </p:nvGraphicFramePr>
        <p:xfrm>
          <a:off x="1622600" y="1098061"/>
          <a:ext cx="4303448" cy="40917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6809">
                  <a:extLst>
                    <a:ext uri="{9D8B030D-6E8A-4147-A177-3AD203B41FA5}">
                      <a16:colId xmlns:a16="http://schemas.microsoft.com/office/drawing/2014/main" val="18042562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209847041"/>
                    </a:ext>
                  </a:extLst>
                </a:gridCol>
                <a:gridCol w="1234114">
                  <a:extLst>
                    <a:ext uri="{9D8B030D-6E8A-4147-A177-3AD203B41FA5}">
                      <a16:colId xmlns:a16="http://schemas.microsoft.com/office/drawing/2014/main" val="2685819010"/>
                    </a:ext>
                  </a:extLst>
                </a:gridCol>
              </a:tblGrid>
              <a:tr h="463981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u="none" strike="noStrike">
                        <a:effectLst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014340"/>
                  </a:ext>
                </a:extLst>
              </a:tr>
              <a:tr h="37994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254243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Key Vault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5 HSM Key</a:t>
                      </a:r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5.15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72668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180275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Application Gateway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Instance</a:t>
                      </a:r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103.02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698652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02272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Bandwidth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250 GB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>
                          <a:effectLst/>
                        </a:rPr>
                        <a:t>  29.40</a:t>
                      </a:r>
                      <a:endParaRPr lang="en-IN" b="0">
                        <a:effectLst/>
                      </a:endParaRPr>
                    </a:p>
                  </a:txBody>
                  <a:tcPr marL="25400" marR="25400" marT="25400" marB="254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578073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702108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Network Watcher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Instance</a:t>
                      </a:r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99.80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089536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B0A173E-C105-4762-99D3-27402DEA4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385509"/>
              </p:ext>
            </p:extLst>
          </p:nvPr>
        </p:nvGraphicFramePr>
        <p:xfrm>
          <a:off x="7410451" y="1908452"/>
          <a:ext cx="4029074" cy="4080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999056024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47934026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338080302"/>
                    </a:ext>
                  </a:extLst>
                </a:gridCol>
              </a:tblGrid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Express Route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Instance</a:t>
                      </a:r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Calibri Light" panose="020F030202020403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810088"/>
                  </a:ext>
                </a:extLst>
              </a:tr>
              <a:tr h="342192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528405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Load Balancer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 Rules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Calibri Light" panose="020F0302020204030204" pitchFamily="34" charset="0"/>
                        </a:rPr>
                        <a:t>19.50	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97416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710427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Virtual Network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Instance</a:t>
                      </a:r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5.00</a:t>
                      </a:r>
                      <a:r>
                        <a:rPr lang="en-IN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600" u="none" strike="noStrike">
                        <a:effectLst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053938"/>
                  </a:ext>
                </a:extLst>
              </a:tr>
              <a:tr h="47899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727262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Addresses</a:t>
                      </a:r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Calibri Light" panose="020F0302020204030204" pitchFamily="34" charset="0"/>
                        </a:rPr>
                        <a:t>2 IP Address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5.86</a:t>
                      </a: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154802"/>
                  </a:ext>
                </a:extLst>
              </a:tr>
              <a:tr h="45994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91383"/>
                  </a:ext>
                </a:extLst>
              </a:tr>
              <a:tr h="463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Calibri Light" panose="020F0302020204030204" pitchFamily="34" charset="0"/>
                        </a:rPr>
                        <a:t>Log Analytics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Calibri Light" panose="020F0302020204030204" pitchFamily="34" charset="0"/>
                        </a:rPr>
                        <a:t>25VMs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134.55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328727"/>
                  </a:ext>
                </a:extLst>
              </a:tr>
            </a:tbl>
          </a:graphicData>
        </a:graphic>
      </p:graphicFrame>
      <p:pic>
        <p:nvPicPr>
          <p:cNvPr id="56" name="Picture 2">
            <a:extLst>
              <a:ext uri="{FF2B5EF4-FFF2-40B4-BE49-F238E27FC236}">
                <a16:creationId xmlns:a16="http://schemas.microsoft.com/office/drawing/2014/main" id="{AA318641-3828-4D50-B643-93B2928F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57" y="5387267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2F91D439-23C2-4560-A781-4EC2E4F61F24}"/>
              </a:ext>
            </a:extLst>
          </p:cNvPr>
          <p:cNvSpPr txBox="1">
            <a:spLocks/>
          </p:cNvSpPr>
          <p:nvPr/>
        </p:nvSpPr>
        <p:spPr>
          <a:xfrm>
            <a:off x="455270" y="945399"/>
            <a:ext cx="11654187" cy="458034"/>
          </a:xfrm>
          <a:prstGeom prst="rect">
            <a:avLst/>
          </a:prstGeom>
        </p:spPr>
        <p:txBody>
          <a:bodyPr vert="horz" wrap="square" lIns="0" tIns="89642" rIns="143428" bIns="89642" rtlCol="0" anchor="t">
            <a:spAutoFit/>
          </a:bodyPr>
          <a:lstStyle>
            <a:lvl1pPr algn="l" defTabSz="6957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48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defTabSz="913841"/>
            <a:r>
              <a:rPr lang="en-GB" sz="2000" spc="-1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Total Monthly Cost : $502.28 </a:t>
            </a:r>
          </a:p>
        </p:txBody>
      </p:sp>
    </p:spTree>
    <p:extLst>
      <p:ext uri="{BB962C8B-B14F-4D97-AF65-F5344CB8AC3E}">
        <p14:creationId xmlns:p14="http://schemas.microsoft.com/office/powerpoint/2010/main" val="125444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TCO Cost Outline </a:t>
            </a:r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|</a:t>
            </a: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On-Premise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BBB9AD-9C75-47F5-9BA1-8BA484CE2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376737"/>
              </p:ext>
            </p:extLst>
          </p:nvPr>
        </p:nvGraphicFramePr>
        <p:xfrm>
          <a:off x="391735" y="947427"/>
          <a:ext cx="11390688" cy="496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601">
                  <a:extLst>
                    <a:ext uri="{9D8B030D-6E8A-4147-A177-3AD203B41FA5}">
                      <a16:colId xmlns:a16="http://schemas.microsoft.com/office/drawing/2014/main" val="1294341298"/>
                    </a:ext>
                  </a:extLst>
                </a:gridCol>
                <a:gridCol w="3461957">
                  <a:extLst>
                    <a:ext uri="{9D8B030D-6E8A-4147-A177-3AD203B41FA5}">
                      <a16:colId xmlns:a16="http://schemas.microsoft.com/office/drawing/2014/main" val="1629814912"/>
                    </a:ext>
                  </a:extLst>
                </a:gridCol>
                <a:gridCol w="1343826">
                  <a:extLst>
                    <a:ext uri="{9D8B030D-6E8A-4147-A177-3AD203B41FA5}">
                      <a16:colId xmlns:a16="http://schemas.microsoft.com/office/drawing/2014/main" val="1851173463"/>
                    </a:ext>
                  </a:extLst>
                </a:gridCol>
                <a:gridCol w="1343826">
                  <a:extLst>
                    <a:ext uri="{9D8B030D-6E8A-4147-A177-3AD203B41FA5}">
                      <a16:colId xmlns:a16="http://schemas.microsoft.com/office/drawing/2014/main" val="2729931706"/>
                    </a:ext>
                  </a:extLst>
                </a:gridCol>
                <a:gridCol w="1343826">
                  <a:extLst>
                    <a:ext uri="{9D8B030D-6E8A-4147-A177-3AD203B41FA5}">
                      <a16:colId xmlns:a16="http://schemas.microsoft.com/office/drawing/2014/main" val="1426047916"/>
                    </a:ext>
                  </a:extLst>
                </a:gridCol>
                <a:gridCol w="1343826">
                  <a:extLst>
                    <a:ext uri="{9D8B030D-6E8A-4147-A177-3AD203B41FA5}">
                      <a16:colId xmlns:a16="http://schemas.microsoft.com/office/drawing/2014/main" val="2946353701"/>
                    </a:ext>
                  </a:extLst>
                </a:gridCol>
                <a:gridCol w="1343826">
                  <a:extLst>
                    <a:ext uri="{9D8B030D-6E8A-4147-A177-3AD203B41FA5}">
                      <a16:colId xmlns:a16="http://schemas.microsoft.com/office/drawing/2014/main" val="874141558"/>
                    </a:ext>
                  </a:extLst>
                </a:gridCol>
              </a:tblGrid>
              <a:tr h="2157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Category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Description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4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1523298"/>
                  </a:ext>
                </a:extLst>
              </a:tr>
              <a:tr h="215784">
                <a:tc rowSpan="1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Hardware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50197.6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52707.48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55342.85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58109.99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61015.49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1166087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Hardware Maintenance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50197.6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52707.48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55342.85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58109.99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61015.49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20111770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Software (Linux)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4365224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Software (Windows)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6804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7144.2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7501.41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7876.48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8270.3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022123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Biztalk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9246431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Electricity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14619.2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15350.16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16117.66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16923.55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17769.72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2891709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SQL License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6832122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SA(SQL)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6470064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SA(Windows License)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1786.05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1875.35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1969.12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2067.57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5244500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SA(Linux License)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0806737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Oracle License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3186085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SA(Oracle)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9993393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Virtualization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76428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80249.4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84261.87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88474.96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92898.71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6149134"/>
                  </a:ext>
                </a:extLst>
              </a:tr>
              <a:tr h="2157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 Center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Cost Of DataCenter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18438.41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19360.33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20328.34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21344.76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22412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2162398"/>
                  </a:ext>
                </a:extLst>
              </a:tr>
              <a:tr h="215784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Networking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Network hardware and software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16335.03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17151.78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18009.37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18909.83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19855.33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4536818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Network maintenance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2450.25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2572.76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2701.4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2836.47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2978.29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7451915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Service provider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450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472.5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496.12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520.93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546.97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6772889"/>
                  </a:ext>
                </a:extLst>
              </a:tr>
              <a:tr h="215784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Storage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Storage hardware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5112.99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5368.63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5637.07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5918.92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6214.87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6750462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Backup and Archive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1008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1058.4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1111.32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1166.88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6004641"/>
                  </a:ext>
                </a:extLst>
              </a:tr>
              <a:tr h="2157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Storage Maintenance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511.3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536.86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563.7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591.89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621.48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5651762"/>
                  </a:ext>
                </a:extLst>
              </a:tr>
              <a:tr h="2157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IT Labor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Cost of IT Labor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9583.33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10062.49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10565.62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11093.9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11648.59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7994011"/>
                  </a:ext>
                </a:extLst>
              </a:tr>
              <a:tr h="2157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Total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Total Cost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253788.71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266478.12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279802.01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293792.11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308481.69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689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7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TCO Cost Outline </a:t>
            </a:r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|</a:t>
            </a: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All IaaS </a:t>
            </a:r>
            <a:endParaRPr lang="en-GB" sz="2800" b="1">
              <a:solidFill>
                <a:srgbClr val="0078D4"/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AD14934-FC95-4A57-88BA-3F3BE67BC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1094"/>
              </p:ext>
            </p:extLst>
          </p:nvPr>
        </p:nvGraphicFramePr>
        <p:xfrm>
          <a:off x="506895" y="895451"/>
          <a:ext cx="10982742" cy="514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177">
                  <a:extLst>
                    <a:ext uri="{9D8B030D-6E8A-4147-A177-3AD203B41FA5}">
                      <a16:colId xmlns:a16="http://schemas.microsoft.com/office/drawing/2014/main" val="190895298"/>
                    </a:ext>
                  </a:extLst>
                </a:gridCol>
                <a:gridCol w="2695215">
                  <a:extLst>
                    <a:ext uri="{9D8B030D-6E8A-4147-A177-3AD203B41FA5}">
                      <a16:colId xmlns:a16="http://schemas.microsoft.com/office/drawing/2014/main" val="653904908"/>
                    </a:ext>
                  </a:extLst>
                </a:gridCol>
                <a:gridCol w="1388670">
                  <a:extLst>
                    <a:ext uri="{9D8B030D-6E8A-4147-A177-3AD203B41FA5}">
                      <a16:colId xmlns:a16="http://schemas.microsoft.com/office/drawing/2014/main" val="3179732325"/>
                    </a:ext>
                  </a:extLst>
                </a:gridCol>
                <a:gridCol w="1388670">
                  <a:extLst>
                    <a:ext uri="{9D8B030D-6E8A-4147-A177-3AD203B41FA5}">
                      <a16:colId xmlns:a16="http://schemas.microsoft.com/office/drawing/2014/main" val="2055587744"/>
                    </a:ext>
                  </a:extLst>
                </a:gridCol>
                <a:gridCol w="1388670">
                  <a:extLst>
                    <a:ext uri="{9D8B030D-6E8A-4147-A177-3AD203B41FA5}">
                      <a16:colId xmlns:a16="http://schemas.microsoft.com/office/drawing/2014/main" val="4212518953"/>
                    </a:ext>
                  </a:extLst>
                </a:gridCol>
                <a:gridCol w="1388670">
                  <a:extLst>
                    <a:ext uri="{9D8B030D-6E8A-4147-A177-3AD203B41FA5}">
                      <a16:colId xmlns:a16="http://schemas.microsoft.com/office/drawing/2014/main" val="541937853"/>
                    </a:ext>
                  </a:extLst>
                </a:gridCol>
                <a:gridCol w="1388670">
                  <a:extLst>
                    <a:ext uri="{9D8B030D-6E8A-4147-A177-3AD203B41FA5}">
                      <a16:colId xmlns:a16="http://schemas.microsoft.com/office/drawing/2014/main" val="4075379437"/>
                    </a:ext>
                  </a:extLst>
                </a:gridCol>
              </a:tblGrid>
              <a:tr h="1815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1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2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3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4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solidFill>
                            <a:schemeClr val="bg1"/>
                          </a:solidFill>
                          <a:effectLst/>
                        </a:rPr>
                        <a:t>5 Year</a:t>
                      </a:r>
                      <a:endParaRPr lang="en-IN" sz="1100" b="1" i="0" u="none" strike="noStrike">
                        <a:solidFill>
                          <a:schemeClr val="bg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3844470"/>
                  </a:ext>
                </a:extLst>
              </a:tr>
              <a:tr h="181508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Compute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Azure VM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91509.47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96084.95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100889.2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105933.66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111230.34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582242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Azure SQL VM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9310121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Azure Linux VM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2019793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BizTalk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5136845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PostgreSQL(Oracle)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329421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Oracle License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4965014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Oracle SA(License)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06308"/>
                  </a:ext>
                </a:extLst>
              </a:tr>
              <a:tr h="1815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Data Center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Cost Of </a:t>
                      </a:r>
                      <a:r>
                        <a:rPr lang="en-IN" sz="1100" u="none" strike="noStrike" err="1">
                          <a:effectLst/>
                        </a:rPr>
                        <a:t>DataCenter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3173421"/>
                  </a:ext>
                </a:extLst>
              </a:tr>
              <a:tr h="181508">
                <a:tc rowSpan="1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Networking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Bandwidth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352.79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370.43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388.96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408.41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428.83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8993013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Azure Advisor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2170915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Azure Security </a:t>
                      </a:r>
                      <a:r>
                        <a:rPr lang="en-IN" sz="1100" u="none" strike="noStrike" err="1">
                          <a:effectLst/>
                        </a:rPr>
                        <a:t>Center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4380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4599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4828.95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5070.39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5323.91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0147694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Azure Active Directory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5642180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Application Gateway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1236.24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1298.05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1362.95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1431.1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1502.65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3959069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Backup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22784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Traffic Manager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1384825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Network Watcher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1197.6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1257.48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1320.35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1386.37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1455.69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6537006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Loadbalancer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245.7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257.98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270.88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284.42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2950971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Express Route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1260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1323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1389.15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1458.6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5765850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Virtual Network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66.15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69.45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72.93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623673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IP Addresses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70.32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73.83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77.52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81.4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85.47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7792369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VPN Gateway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1143719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Log Analytics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1614.6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1695.33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1780.09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1869.1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1962.55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7450192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Key Vault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61.8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64.89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68.13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71.54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75.11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868083"/>
                  </a:ext>
                </a:extLst>
              </a:tr>
              <a:tr h="18150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Storage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Cost Of Managed Disk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33876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35569.8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37348.29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39215.7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41176.48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68526916"/>
                  </a:ext>
                </a:extLst>
              </a:tr>
              <a:tr h="1815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Page blob storage cost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4601.69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4831.77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5073.36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5327.03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5593.38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5966719"/>
                  </a:ext>
                </a:extLst>
              </a:tr>
              <a:tr h="1815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IT Labor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Cost of IT Labor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9583.33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10062.49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10565.62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11093.9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11648.59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5994881"/>
                  </a:ext>
                </a:extLst>
              </a:tr>
              <a:tr h="2474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Total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Total Cost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149977.84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157476.72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165350.55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173618.08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182298.95</a:t>
                      </a:r>
                      <a:endParaRPr lang="en-IN" sz="1100" b="0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414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54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TCO Cost Outline </a:t>
            </a:r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|</a:t>
            </a: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All IaaS </a:t>
            </a:r>
            <a:endParaRPr lang="en-GB" sz="2800" b="1">
              <a:solidFill>
                <a:srgbClr val="0078D4"/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875454A-9C0F-4E77-9F1D-E69331D9D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16" y="1847850"/>
            <a:ext cx="4353941" cy="2472355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1514F93-D134-46A2-9377-D85F9123E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374945"/>
              </p:ext>
            </p:extLst>
          </p:nvPr>
        </p:nvGraphicFramePr>
        <p:xfrm>
          <a:off x="201606" y="989015"/>
          <a:ext cx="7553911" cy="5430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704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47650" y="111497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Agenda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384485" y="1148480"/>
            <a:ext cx="7498730" cy="280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Executive Summary</a:t>
            </a:r>
            <a:endParaRPr lang="en-US" b="1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marR="0" lvl="0" indent="-3429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Infrastructure Assessment </a:t>
            </a:r>
          </a:p>
          <a:p>
            <a:pPr marL="342900" marR="0" lvl="0" indent="-3429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Assessment</a:t>
            </a:r>
          </a:p>
          <a:p>
            <a:pPr marL="342900" marR="0" lvl="0" indent="-3429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Transformation Recommendations</a:t>
            </a:r>
          </a:p>
          <a:p>
            <a:pPr marL="342900" marR="0" lvl="0" indent="-3429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migration readiness</a:t>
            </a:r>
          </a:p>
          <a:p>
            <a:pPr marL="342900" marR="0" lvl="0" indent="-342900" algn="l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Q&amp;A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D182FD-5466-44E1-8567-BDAA14BA786D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384826-1E8F-4CA9-A115-7A6C94AC48F4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FC89EF4-CC7D-4078-B095-76DF3B1D80A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308DF0-F201-412C-82C3-3FE629BA88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0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Backup Services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On-premises to Cloud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A56F193-AAE8-4544-B1FE-1043F197D098}"/>
              </a:ext>
            </a:extLst>
          </p:cNvPr>
          <p:cNvSpPr txBox="1">
            <a:spLocks/>
          </p:cNvSpPr>
          <p:nvPr/>
        </p:nvSpPr>
        <p:spPr>
          <a:xfrm>
            <a:off x="467183" y="1432834"/>
            <a:ext cx="5941060" cy="1948300"/>
          </a:xfrm>
          <a:prstGeom prst="rect">
            <a:avLst/>
          </a:prstGeom>
        </p:spPr>
        <p:txBody>
          <a:bodyPr vert="horz" lIns="93187" tIns="46593" rIns="93187" bIns="46593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1479">
              <a:buNone/>
            </a:pPr>
            <a:r>
              <a:rPr lang="en-US" sz="1428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Options below can be configured to meet retention needs</a:t>
            </a:r>
          </a:p>
          <a:p>
            <a:pPr lvl="1" defTabSz="931479"/>
            <a:r>
              <a:rPr lang="en-US" sz="1428" i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Local Redundant Storage (LRS)</a:t>
            </a:r>
          </a:p>
          <a:p>
            <a:pPr lvl="1" defTabSz="931479"/>
            <a:r>
              <a:rPr lang="en-US" sz="1428" i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Moderate daily churn</a:t>
            </a:r>
          </a:p>
          <a:p>
            <a:pPr lvl="1" defTabSz="931479"/>
            <a:r>
              <a:rPr lang="en-US" sz="1428" i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Daily Recovery Point retention for 31 days</a:t>
            </a:r>
          </a:p>
          <a:p>
            <a:pPr lvl="1" defTabSz="931479"/>
            <a:r>
              <a:rPr lang="en-US" sz="1428" i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Weekly Recovery Point retention for 4 weeks</a:t>
            </a:r>
          </a:p>
          <a:p>
            <a:pPr lvl="1" defTabSz="931479"/>
            <a:r>
              <a:rPr lang="en-US" sz="1428" i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Monthly Recovery Point retention for 1 months</a:t>
            </a:r>
          </a:p>
          <a:p>
            <a:pPr lvl="1" defTabSz="931479"/>
            <a:r>
              <a:rPr lang="en-US" sz="1428" i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Yearly Recovery Point retention for 1 year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20D8F7-A936-489B-BDC0-81E87B4FA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16637"/>
              </p:ext>
            </p:extLst>
          </p:nvPr>
        </p:nvGraphicFramePr>
        <p:xfrm>
          <a:off x="636282" y="5230275"/>
          <a:ext cx="11130623" cy="758307"/>
        </p:xfrm>
        <a:graphic>
          <a:graphicData uri="http://schemas.openxmlformats.org/drawingml/2006/table">
            <a:tbl>
              <a:tblPr firstRow="1" bandRow="1"/>
              <a:tblGrid>
                <a:gridCol w="2827719">
                  <a:extLst>
                    <a:ext uri="{9D8B030D-6E8A-4147-A177-3AD203B41FA5}">
                      <a16:colId xmlns:a16="http://schemas.microsoft.com/office/drawing/2014/main" val="3323056550"/>
                    </a:ext>
                  </a:extLst>
                </a:gridCol>
                <a:gridCol w="8302904">
                  <a:extLst>
                    <a:ext uri="{9D8B030D-6E8A-4147-A177-3AD203B41FA5}">
                      <a16:colId xmlns:a16="http://schemas.microsoft.com/office/drawing/2014/main" val="3603049118"/>
                    </a:ext>
                  </a:extLst>
                </a:gridCol>
              </a:tblGrid>
              <a:tr h="388585">
                <a:tc>
                  <a:txBody>
                    <a:bodyPr/>
                    <a:lstStyle>
                      <a:lvl1pPr marL="0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065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13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197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26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328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239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199459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652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cs typeface="Segoe UI" panose="020B0502040204020203" pitchFamily="34" charset="0"/>
                        </a:rPr>
                        <a:t>Recommendations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065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13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197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26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328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239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199459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652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>
                        <a:latin typeface="+mn-lt"/>
                      </a:endParaRP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603806"/>
                  </a:ext>
                </a:extLst>
              </a:tr>
              <a:tr h="369722">
                <a:tc gridSpan="2">
                  <a:txBody>
                    <a:bodyPr/>
                    <a:lstStyle>
                      <a:lvl1pPr marL="0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065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132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197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262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328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2394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199459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6524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i="1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Shift existing backup process to Azure’s Backup Services to protect critical data currently on-premises.</a:t>
                      </a:r>
                    </a:p>
                  </a:txBody>
                  <a:tcPr marL="93260" marR="93260" marT="46630" marB="46630"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23826"/>
                  </a:ext>
                </a:extLst>
              </a:tr>
            </a:tbl>
          </a:graphicData>
        </a:graphic>
      </p:graphicFrame>
      <p:graphicFrame>
        <p:nvGraphicFramePr>
          <p:cNvPr id="13" name="Table 36">
            <a:extLst>
              <a:ext uri="{FF2B5EF4-FFF2-40B4-BE49-F238E27FC236}">
                <a16:creationId xmlns:a16="http://schemas.microsoft.com/office/drawing/2014/main" id="{659B62D1-1110-409A-8023-E0B497F22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50439"/>
              </p:ext>
            </p:extLst>
          </p:nvPr>
        </p:nvGraphicFramePr>
        <p:xfrm>
          <a:off x="7811434" y="1432834"/>
          <a:ext cx="3955471" cy="379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471">
                  <a:extLst>
                    <a:ext uri="{9D8B030D-6E8A-4147-A177-3AD203B41FA5}">
                      <a16:colId xmlns:a16="http://schemas.microsoft.com/office/drawing/2014/main" val="293858829"/>
                    </a:ext>
                  </a:extLst>
                </a:gridCol>
              </a:tblGrid>
              <a:tr h="803929">
                <a:tc>
                  <a:txBody>
                    <a:bodyPr/>
                    <a:lstStyle/>
                    <a:p>
                      <a:r>
                        <a:rPr lang="en-US" sz="33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Azure Backup</a:t>
                      </a:r>
                      <a:endParaRPr lang="en-NZ" sz="330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3136"/>
                  </a:ext>
                </a:extLst>
              </a:tr>
              <a:tr h="499582">
                <a:tc>
                  <a:txBody>
                    <a:bodyPr/>
                    <a:lstStyle/>
                    <a:p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$3,206.71 USD per month</a:t>
                      </a:r>
                      <a:endParaRPr lang="en-NZ" sz="1800" b="1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724386"/>
                  </a:ext>
                </a:extLst>
              </a:tr>
              <a:tr h="2486942">
                <a:tc>
                  <a:txBody>
                    <a:bodyPr/>
                    <a:lstStyle/>
                    <a:p>
                      <a:pPr marL="0" marR="0" lvl="0" indent="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Environment : </a:t>
                      </a:r>
                      <a:r>
                        <a:rPr kumimoji="0" lang="en-NZ" sz="1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</a:t>
                      </a: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kumimoji="0" lang="en-NZ" sz="1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Production instances</a:t>
                      </a:r>
                    </a:p>
                    <a:p>
                      <a:pPr marL="0" marR="0" lvl="0" indent="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Assumptions:</a:t>
                      </a:r>
                    </a:p>
                    <a:p>
                      <a:pPr marL="285750" marR="0" lvl="0" indent="-28575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Redundancy : LRS;  Average Daily Churn : Low (Windows, Linux, Biztalk), Moderate(SQL)</a:t>
                      </a:r>
                    </a:p>
                    <a:p>
                      <a:pPr marL="285750" marR="0" lvl="0" indent="-28575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Retention Range of RPs : 30 Daily RPs (Days), 12 Weekly RPs (Weeks), </a:t>
                      </a:r>
                      <a:b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 Monthly RPs (Months), 3 Yearly RPs (Years)</a:t>
                      </a:r>
                    </a:p>
                    <a:p>
                      <a:pPr marL="285750" marR="0" lvl="0" indent="-28575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 Size : Used StorageX1.3</a:t>
                      </a:r>
                    </a:p>
                    <a:p>
                      <a:endParaRPr lang="en-NZ" sz="1400">
                        <a:ln>
                          <a:noFill/>
                        </a:ln>
                      </a:endParaRPr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093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8A5F827-F407-4CF6-966F-6A9C73E8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3" y="3721967"/>
            <a:ext cx="6943739" cy="12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77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Site Recovery</a:t>
            </a:r>
            <a:endParaRPr lang="en-GB" sz="2800" b="1">
              <a:solidFill>
                <a:srgbClr val="FF6600"/>
              </a:solidFill>
              <a:latin typeface="Segoe UI Semilight" panose="020B0402040204020203" pitchFamily="34" charset="0"/>
              <a:cs typeface="Segoe UI Semilight" panose="020B04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graphicFrame>
        <p:nvGraphicFramePr>
          <p:cNvPr id="7" name="Table 36">
            <a:extLst>
              <a:ext uri="{FF2B5EF4-FFF2-40B4-BE49-F238E27FC236}">
                <a16:creationId xmlns:a16="http://schemas.microsoft.com/office/drawing/2014/main" id="{C7CF72B8-89F5-4B03-B537-129BE5F2D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13466"/>
              </p:ext>
            </p:extLst>
          </p:nvPr>
        </p:nvGraphicFramePr>
        <p:xfrm>
          <a:off x="7811434" y="889495"/>
          <a:ext cx="3955471" cy="3910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471">
                  <a:extLst>
                    <a:ext uri="{9D8B030D-6E8A-4147-A177-3AD203B41FA5}">
                      <a16:colId xmlns:a16="http://schemas.microsoft.com/office/drawing/2014/main" val="293858829"/>
                    </a:ext>
                  </a:extLst>
                </a:gridCol>
              </a:tblGrid>
              <a:tr h="923681">
                <a:tc>
                  <a:txBody>
                    <a:bodyPr/>
                    <a:lstStyle/>
                    <a:p>
                      <a:r>
                        <a:rPr lang="en-US" sz="33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Azure Site Recovery</a:t>
                      </a:r>
                      <a:endParaRPr lang="en-NZ" sz="330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3136"/>
                  </a:ext>
                </a:extLst>
              </a:tr>
              <a:tr h="499582">
                <a:tc>
                  <a:txBody>
                    <a:bodyPr/>
                    <a:lstStyle/>
                    <a:p>
                      <a:r>
                        <a:rPr lang="en-US" sz="18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</a:rPr>
                        <a:t>$3,448.00 USD per month</a:t>
                      </a:r>
                      <a:endParaRPr lang="en-NZ" sz="1800" b="1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724386"/>
                  </a:ext>
                </a:extLst>
              </a:tr>
              <a:tr h="2486942">
                <a:tc>
                  <a:txBody>
                    <a:bodyPr/>
                    <a:lstStyle/>
                    <a:p>
                      <a:pPr marL="0" marR="0" lvl="0" indent="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Environment : </a:t>
                      </a:r>
                      <a:r>
                        <a:rPr kumimoji="0" lang="en-NZ" sz="1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</a:t>
                      </a:r>
                      <a:r>
                        <a:rPr kumimoji="0" lang="en-NZ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kumimoji="0" lang="en-NZ" sz="1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Production instances</a:t>
                      </a:r>
                    </a:p>
                    <a:p>
                      <a:pPr marL="0" marR="0" lvl="0" indent="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Assumptions:</a:t>
                      </a:r>
                    </a:p>
                    <a:p>
                      <a:pPr marL="285750" marR="0" lvl="0" indent="-28575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Redundancy : LRS;  Average Daily Churn : Low (Windows, Linux, Biztalk), Moderate(SQL)</a:t>
                      </a:r>
                    </a:p>
                    <a:p>
                      <a:pPr marL="285750" marR="0" lvl="0" indent="-28575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Retention Range of RPs : 30 Daily RPs (Days), 12 Weekly RPs (Weeks), </a:t>
                      </a:r>
                      <a:b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</a:br>
                      <a: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12 Monthly RPs (Months), 3 Yearly RPs (Years)</a:t>
                      </a:r>
                    </a:p>
                    <a:p>
                      <a:pPr marL="285750" marR="0" lvl="0" indent="-285750" algn="l" defTabSz="914016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NZ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Data Size : Used StorageX1.3</a:t>
                      </a:r>
                    </a:p>
                    <a:p>
                      <a:endParaRPr lang="en-NZ" sz="1400">
                        <a:ln>
                          <a:noFill/>
                        </a:ln>
                        <a:latin typeface="+mn-lt"/>
                      </a:endParaRPr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0938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4F769B1-CF29-43C2-9ED5-71C9CB53F7CD}"/>
              </a:ext>
            </a:extLst>
          </p:cNvPr>
          <p:cNvSpPr txBox="1">
            <a:spLocks/>
          </p:cNvSpPr>
          <p:nvPr/>
        </p:nvSpPr>
        <p:spPr>
          <a:xfrm>
            <a:off x="348034" y="765664"/>
            <a:ext cx="6995647" cy="687209"/>
          </a:xfrm>
          <a:prstGeom prst="rect">
            <a:avLst/>
          </a:prstGeom>
        </p:spPr>
        <p:txBody>
          <a:bodyPr vert="horz" lIns="93211" tIns="46606" rIns="93211" bIns="46606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28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Site Recovery monitors VMs and stores backups in Azure’s low-cost storage. When failover occurs, ASR automatically connects to the backups and spins up the recovery VMs. </a:t>
            </a:r>
          </a:p>
        </p:txBody>
      </p:sp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5F8A28D4-A07A-4E36-9256-C7B58B6D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02" y="1452873"/>
            <a:ext cx="5584698" cy="3310872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D175D7-6663-49F1-AC27-0B533CA1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55847"/>
              </p:ext>
            </p:extLst>
          </p:nvPr>
        </p:nvGraphicFramePr>
        <p:xfrm>
          <a:off x="636282" y="4943147"/>
          <a:ext cx="11130623" cy="1134668"/>
        </p:xfrm>
        <a:graphic>
          <a:graphicData uri="http://schemas.openxmlformats.org/drawingml/2006/table">
            <a:tbl>
              <a:tblPr firstRow="1" bandRow="1"/>
              <a:tblGrid>
                <a:gridCol w="2827719">
                  <a:extLst>
                    <a:ext uri="{9D8B030D-6E8A-4147-A177-3AD203B41FA5}">
                      <a16:colId xmlns:a16="http://schemas.microsoft.com/office/drawing/2014/main" val="3323056550"/>
                    </a:ext>
                  </a:extLst>
                </a:gridCol>
                <a:gridCol w="8302904">
                  <a:extLst>
                    <a:ext uri="{9D8B030D-6E8A-4147-A177-3AD203B41FA5}">
                      <a16:colId xmlns:a16="http://schemas.microsoft.com/office/drawing/2014/main" val="3603049118"/>
                    </a:ext>
                  </a:extLst>
                </a:gridCol>
              </a:tblGrid>
              <a:tr h="388585">
                <a:tc>
                  <a:txBody>
                    <a:bodyPr/>
                    <a:lstStyle>
                      <a:lvl1pPr marL="0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065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13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197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26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328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239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199459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652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Recommendations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065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13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197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262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328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239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199459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6524" algn="l" defTabSz="914132" rtl="0" eaLnBrk="1" latinLnBrk="0" hangingPunct="1">
                        <a:defRPr sz="19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603806"/>
                  </a:ext>
                </a:extLst>
              </a:tr>
              <a:tr h="746083">
                <a:tc gridSpan="2">
                  <a:txBody>
                    <a:bodyPr/>
                    <a:lstStyle>
                      <a:lvl1pPr marL="0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065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132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197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262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328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2394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199459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6524" algn="l" defTabSz="914132" rtl="0" eaLnBrk="1" latinLnBrk="0" hangingPunct="1">
                        <a:defRPr sz="19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285750" indent="-28575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1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Use Azure Site Recovery to minimize the costs of compute and licensing of active standby DR VMs.</a:t>
                      </a:r>
                    </a:p>
                    <a:p>
                      <a:pPr marL="285750" indent="-28575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1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Use Azure Site Recovery Deployment Planner for Hyper-V to Azure </a:t>
                      </a:r>
                      <a:br>
                        <a:rPr lang="en-US" sz="1400" b="0" i="1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400" err="1">
                          <a:latin typeface="Segoe UI Semilight" panose="020B0402040204020203" pitchFamily="34" charset="0"/>
                          <a:cs typeface="Segoe UI Semilight" panose="020B0402040204020203" pitchFamily="34" charset="0"/>
                          <a:hlinkClick r:id="rId5"/>
                        </a:rPr>
                        <a:t>Azure</a:t>
                      </a:r>
                      <a:r>
                        <a:rPr lang="en-US" sz="1400">
                          <a:latin typeface="Segoe UI Semilight" panose="020B0402040204020203" pitchFamily="34" charset="0"/>
                          <a:cs typeface="Segoe UI Semilight" panose="020B0402040204020203" pitchFamily="34" charset="0"/>
                          <a:hlinkClick r:id="rId5"/>
                        </a:rPr>
                        <a:t> Site Recovery Deployment Planner for VMware disaster recovery - Azure Site Recovery | Microsoft Docs</a:t>
                      </a:r>
                      <a:endParaRPr lang="en-US" sz="1400" b="0" i="0" u="none" strike="noStrike"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3260" marR="93260" marT="46630" marB="46630"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23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06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1081918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Backup Recommendations 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5347ED-F2AD-4B68-87CB-65DA19E96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50808"/>
              </p:ext>
            </p:extLst>
          </p:nvPr>
        </p:nvGraphicFramePr>
        <p:xfrm>
          <a:off x="391735" y="837132"/>
          <a:ext cx="11390689" cy="52654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40283">
                  <a:extLst>
                    <a:ext uri="{9D8B030D-6E8A-4147-A177-3AD203B41FA5}">
                      <a16:colId xmlns:a16="http://schemas.microsoft.com/office/drawing/2014/main" val="1061089721"/>
                    </a:ext>
                  </a:extLst>
                </a:gridCol>
                <a:gridCol w="2609756">
                  <a:extLst>
                    <a:ext uri="{9D8B030D-6E8A-4147-A177-3AD203B41FA5}">
                      <a16:colId xmlns:a16="http://schemas.microsoft.com/office/drawing/2014/main" val="3397376130"/>
                    </a:ext>
                  </a:extLst>
                </a:gridCol>
                <a:gridCol w="3990085">
                  <a:extLst>
                    <a:ext uri="{9D8B030D-6E8A-4147-A177-3AD203B41FA5}">
                      <a16:colId xmlns:a16="http://schemas.microsoft.com/office/drawing/2014/main" val="3811901169"/>
                    </a:ext>
                  </a:extLst>
                </a:gridCol>
                <a:gridCol w="1550565">
                  <a:extLst>
                    <a:ext uri="{9D8B030D-6E8A-4147-A177-3AD203B41FA5}">
                      <a16:colId xmlns:a16="http://schemas.microsoft.com/office/drawing/2014/main" val="570297664"/>
                    </a:ext>
                  </a:extLst>
                </a:gridCol>
              </a:tblGrid>
              <a:tr h="278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err="1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ComputerName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Server type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Application 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Monthly Cost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685194193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VUS-DBERP1-CL3.vus-etsc.edu.vn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DB KT,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Dataware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house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840.12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580577562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FIRE-SERVER.vus-etsc.edu.vn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Backup Sharepoint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107.76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523449633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VUS-DBERP1-CL1.vus-etsc.edu.vn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DB Tuyển Sinh, TQM, HRT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881.22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188371393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VVHM00MS002.vus-etsc.edu.vn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667.68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512928703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VUS-File-02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Chứa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file 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737860520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VUS-BI-UAT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DB 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WareHouse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(UAT)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51.11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896380674"/>
                  </a:ext>
                </a:extLst>
              </a:tr>
              <a:tr h="374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VUS-Web-02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Website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Tuyển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dụng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HR, CV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cho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ứng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viên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HR, </a:t>
                      </a:r>
                      <a:b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API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cho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phần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mềm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TWIN .PHP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99116426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VUS-DataAnalytic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Project DBA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51.11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963248633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VUS-File-03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Update build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cho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cac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phan mem,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Quản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lý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Source 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3769256819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VUS-OPENSOURCE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VUS-OPENSOURCE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915882746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VUS-WebService-01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API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cấp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Invoice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và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job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chạy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cho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các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ứng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dụng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17.78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105458115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VUS-Analytic-02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Project DBA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2554060236"/>
                  </a:ext>
                </a:extLst>
              </a:tr>
              <a:tr h="338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VUS-StudentVideo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Server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luu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Video hoc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92.21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888806830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VUS-MYSQLDB-01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DB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TeachEnglish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467447446"/>
                  </a:ext>
                </a:extLst>
              </a:tr>
              <a:tr h="26835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61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Total ($)</a:t>
                      </a:r>
                      <a:endParaRPr lang="en-US" sz="1100" b="0" i="0" u="none" strike="noStrike">
                        <a:solidFill>
                          <a:srgbClr val="0061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61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2839</a:t>
                      </a:r>
                      <a:endParaRPr lang="en-US" sz="1100" b="1" i="0" u="none" strike="noStrike">
                        <a:solidFill>
                          <a:srgbClr val="006100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7903" marR="7903" marT="7903" marB="0" anchor="ctr"/>
                </a:tc>
                <a:extLst>
                  <a:ext uri="{0D108BD9-81ED-4DB2-BD59-A6C34878D82A}">
                    <a16:rowId xmlns:a16="http://schemas.microsoft.com/office/drawing/2014/main" val="1733289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47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129D2-3BA3-4DE9-BC9F-424CB754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27773" y="94401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 Application Assessment</a:t>
            </a:r>
          </a:p>
        </p:txBody>
      </p:sp>
    </p:spTree>
    <p:extLst>
      <p:ext uri="{BB962C8B-B14F-4D97-AF65-F5344CB8AC3E}">
        <p14:creationId xmlns:p14="http://schemas.microsoft.com/office/powerpoint/2010/main" val="444848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10225465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On-Prem Application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Impact and Readiness rating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76B270-131A-4070-8446-5A60A47EBBCC}"/>
              </a:ext>
            </a:extLst>
          </p:cNvPr>
          <p:cNvSpPr txBox="1"/>
          <p:nvPr/>
        </p:nvSpPr>
        <p:spPr>
          <a:xfrm>
            <a:off x="309821" y="824696"/>
            <a:ext cx="10709360" cy="16065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conjunction with Azure readiness, all applications were assessed with the customer for impact based on the following criteria: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Critical/non-critical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 and SQL Support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 priority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ACBC00-5900-44CF-83A1-D7FB7779B74A}"/>
              </a:ext>
            </a:extLst>
          </p:cNvPr>
          <p:cNvSpPr/>
          <p:nvPr/>
        </p:nvSpPr>
        <p:spPr bwMode="auto">
          <a:xfrm>
            <a:off x="455002" y="4832426"/>
            <a:ext cx="10956818" cy="640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FA225-DC79-438D-A355-03BA43B0EF01}"/>
              </a:ext>
            </a:extLst>
          </p:cNvPr>
          <p:cNvSpPr txBox="1"/>
          <p:nvPr/>
        </p:nvSpPr>
        <p:spPr>
          <a:xfrm>
            <a:off x="309819" y="2357034"/>
            <a:ext cx="11100303" cy="282231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5 Applications have been identified as good candidates for phase 1:</a:t>
            </a: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Student Portal</a:t>
            </a: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Teacher Portal</a:t>
            </a: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TWIN-CRM</a:t>
            </a: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ASA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TQM</a:t>
            </a: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pPr marL="285750" marR="0" lvl="0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A86D33E-D37A-4F29-A3EE-24A13077E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327194"/>
              </p:ext>
            </p:extLst>
          </p:nvPr>
        </p:nvGraphicFramePr>
        <p:xfrm>
          <a:off x="455003" y="4369793"/>
          <a:ext cx="10956813" cy="1550670"/>
        </p:xfrm>
        <a:graphic>
          <a:graphicData uri="http://schemas.openxmlformats.org/drawingml/2006/table">
            <a:tbl>
              <a:tblPr/>
              <a:tblGrid>
                <a:gridCol w="1431765">
                  <a:extLst>
                    <a:ext uri="{9D8B030D-6E8A-4147-A177-3AD203B41FA5}">
                      <a16:colId xmlns:a16="http://schemas.microsoft.com/office/drawing/2014/main" val="126035870"/>
                    </a:ext>
                  </a:extLst>
                </a:gridCol>
                <a:gridCol w="806120">
                  <a:extLst>
                    <a:ext uri="{9D8B030D-6E8A-4147-A177-3AD203B41FA5}">
                      <a16:colId xmlns:a16="http://schemas.microsoft.com/office/drawing/2014/main" val="3899074472"/>
                    </a:ext>
                  </a:extLst>
                </a:gridCol>
                <a:gridCol w="806120">
                  <a:extLst>
                    <a:ext uri="{9D8B030D-6E8A-4147-A177-3AD203B41FA5}">
                      <a16:colId xmlns:a16="http://schemas.microsoft.com/office/drawing/2014/main" val="409632968"/>
                    </a:ext>
                  </a:extLst>
                </a:gridCol>
                <a:gridCol w="2358203">
                  <a:extLst>
                    <a:ext uri="{9D8B030D-6E8A-4147-A177-3AD203B41FA5}">
                      <a16:colId xmlns:a16="http://schemas.microsoft.com/office/drawing/2014/main" val="989427673"/>
                    </a:ext>
                  </a:extLst>
                </a:gridCol>
                <a:gridCol w="1074826">
                  <a:extLst>
                    <a:ext uri="{9D8B030D-6E8A-4147-A177-3AD203B41FA5}">
                      <a16:colId xmlns:a16="http://schemas.microsoft.com/office/drawing/2014/main" val="1478954773"/>
                    </a:ext>
                  </a:extLst>
                </a:gridCol>
                <a:gridCol w="1122953">
                  <a:extLst>
                    <a:ext uri="{9D8B030D-6E8A-4147-A177-3AD203B41FA5}">
                      <a16:colId xmlns:a16="http://schemas.microsoft.com/office/drawing/2014/main" val="3369558413"/>
                    </a:ext>
                  </a:extLst>
                </a:gridCol>
                <a:gridCol w="1335512">
                  <a:extLst>
                    <a:ext uri="{9D8B030D-6E8A-4147-A177-3AD203B41FA5}">
                      <a16:colId xmlns:a16="http://schemas.microsoft.com/office/drawing/2014/main" val="631120755"/>
                    </a:ext>
                  </a:extLst>
                </a:gridCol>
                <a:gridCol w="882319">
                  <a:extLst>
                    <a:ext uri="{9D8B030D-6E8A-4147-A177-3AD203B41FA5}">
                      <a16:colId xmlns:a16="http://schemas.microsoft.com/office/drawing/2014/main" val="3648417263"/>
                    </a:ext>
                  </a:extLst>
                </a:gridCol>
                <a:gridCol w="1138995">
                  <a:extLst>
                    <a:ext uri="{9D8B030D-6E8A-4147-A177-3AD203B41FA5}">
                      <a16:colId xmlns:a16="http://schemas.microsoft.com/office/drawing/2014/main" val="326725732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Application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 of Users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User 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Application Server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Application Server 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Development Language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Database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DR Priority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17708"/>
                  </a:ext>
                </a:extLst>
              </a:tr>
              <a:tr h="2121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 Portal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uatserver.vus-etsc.edu.vn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10.100.0.6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vusmariadb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MariaDB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80052"/>
                  </a:ext>
                </a:extLst>
              </a:tr>
              <a:tr h="2121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Teacher Portal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vus-web-03.vus-etsc.edu.vn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ASP.NET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TEACHERPORTAL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 Database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59189"/>
                  </a:ext>
                </a:extLst>
              </a:tr>
              <a:tr h="2121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TWIN CRM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VUS-CRMApp.vus-etsc.edu.vn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192.168.1.131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 Database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326116"/>
                  </a:ext>
                </a:extLst>
              </a:tr>
              <a:tr h="2121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 form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VUS_APP_0204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 Database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822080"/>
                  </a:ext>
                </a:extLst>
              </a:tr>
              <a:tr h="2121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 form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TQM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 Database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34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04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209800" y="25908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Application Student Portal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rgbClr val="FF6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Cloud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10225465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Architecture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App Student Portal -&gt; Azure Cloud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E3D2D-BAF2-475B-857E-3CB39F11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695450"/>
            <a:ext cx="7505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56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Findings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Student Portal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B5F1FF4-142E-42FF-9502-C3BDC24CA911}"/>
              </a:ext>
            </a:extLst>
          </p:cNvPr>
          <p:cNvSpPr txBox="1"/>
          <p:nvPr/>
        </p:nvSpPr>
        <p:spPr>
          <a:xfrm>
            <a:off x="1939742" y="2748898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9644C0E-CDB6-4F3A-A537-98AA126C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99824"/>
              </p:ext>
            </p:extLst>
          </p:nvPr>
        </p:nvGraphicFramePr>
        <p:xfrm>
          <a:off x="454399" y="2238377"/>
          <a:ext cx="5320695" cy="472440"/>
        </p:xfrm>
        <a:graphic>
          <a:graphicData uri="http://schemas.openxmlformats.org/drawingml/2006/table">
            <a:tbl>
              <a:tblPr firstRow="1" bandRow="1"/>
              <a:tblGrid>
                <a:gridCol w="1716713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App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Lines of code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 Platform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103,653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graphicFrame>
        <p:nvGraphicFramePr>
          <p:cNvPr id="52" name="Table 54">
            <a:extLst>
              <a:ext uri="{FF2B5EF4-FFF2-40B4-BE49-F238E27FC236}">
                <a16:creationId xmlns:a16="http://schemas.microsoft.com/office/drawing/2014/main" id="{E5C7CF1C-8738-4DA3-9BC7-4A2F434BD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4256"/>
              </p:ext>
            </p:extLst>
          </p:nvPr>
        </p:nvGraphicFramePr>
        <p:xfrm>
          <a:off x="455994" y="760250"/>
          <a:ext cx="11164876" cy="1336040"/>
        </p:xfrm>
        <a:graphic>
          <a:graphicData uri="http://schemas.openxmlformats.org/drawingml/2006/table">
            <a:tbl>
              <a:tblPr firstRow="1" bandRow="1"/>
              <a:tblGrid>
                <a:gridCol w="2278328">
                  <a:extLst>
                    <a:ext uri="{9D8B030D-6E8A-4147-A177-3AD203B41FA5}">
                      <a16:colId xmlns:a16="http://schemas.microsoft.com/office/drawing/2014/main" val="3447046014"/>
                    </a:ext>
                  </a:extLst>
                </a:gridCol>
                <a:gridCol w="8886548">
                  <a:extLst>
                    <a:ext uri="{9D8B030D-6E8A-4147-A177-3AD203B41FA5}">
                      <a16:colId xmlns:a16="http://schemas.microsoft.com/office/drawing/2014/main" val="385759902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Application Details</a:t>
                      </a:r>
                      <a:endParaRPr lang="en-PH" sz="1100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0348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General description: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100"/>
                    </a:p>
                    <a:p>
                      <a:r>
                        <a:rPr lang="vi-VN" sz="1100"/>
                        <a:t>Trang Portal để học viên xem thông tin của mỗi học viên, ngày giờ, buổi học,…</a:t>
                      </a:r>
                      <a:endParaRPr lang="en-US" sz="1100"/>
                    </a:p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3640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Critical/Non-critical?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Critical</a:t>
                      </a:r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56070"/>
                  </a:ext>
                </a:extLst>
              </a:tr>
            </a:tbl>
          </a:graphicData>
        </a:graphic>
      </p:graphicFrame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04A4CDF-3492-4FE8-AAFD-1F9705A20FE6}"/>
              </a:ext>
            </a:extLst>
          </p:cNvPr>
          <p:cNvSpPr/>
          <p:nvPr/>
        </p:nvSpPr>
        <p:spPr bwMode="auto">
          <a:xfrm>
            <a:off x="416787" y="5365160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CDDEDC-E760-4721-B74D-87A20591752C}"/>
              </a:ext>
            </a:extLst>
          </p:cNvPr>
          <p:cNvSpPr txBox="1"/>
          <p:nvPr/>
        </p:nvSpPr>
        <p:spPr>
          <a:xfrm>
            <a:off x="558001" y="5418497"/>
            <a:ext cx="504693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Azure App Service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enables you to build and host web apps and will auto-scale for high availability Cloud Pilot Recommendation</a:t>
            </a:r>
            <a:endParaRPr lang="en-US" sz="1050" b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7F287F-C62B-4391-9724-0CEEA89F40AF}"/>
              </a:ext>
            </a:extLst>
          </p:cNvPr>
          <p:cNvSpPr txBox="1"/>
          <p:nvPr/>
        </p:nvSpPr>
        <p:spPr>
          <a:xfrm>
            <a:off x="568923" y="5734702"/>
            <a:ext cx="515580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Application is a good choice to move to Azure App, as it has no blockers &amp; has additional features without any cost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CA7256-B05C-4271-B642-450F8A21F178}"/>
              </a:ext>
            </a:extLst>
          </p:cNvPr>
          <p:cNvSpPr/>
          <p:nvPr/>
        </p:nvSpPr>
        <p:spPr bwMode="auto">
          <a:xfrm>
            <a:off x="5792214" y="5011649"/>
            <a:ext cx="433494" cy="43349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679BB2-48C5-4D5A-B428-301ED704D95A}"/>
              </a:ext>
            </a:extLst>
          </p:cNvPr>
          <p:cNvSpPr/>
          <p:nvPr/>
        </p:nvSpPr>
        <p:spPr bwMode="auto">
          <a:xfrm>
            <a:off x="423216" y="4544674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1FF19-1867-44FF-982A-A40008249F21}"/>
              </a:ext>
            </a:extLst>
          </p:cNvPr>
          <p:cNvSpPr/>
          <p:nvPr/>
        </p:nvSpPr>
        <p:spPr bwMode="auto">
          <a:xfrm>
            <a:off x="2226560" y="4561737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39B954-A18E-4EF3-990B-D879DE083C08}"/>
              </a:ext>
            </a:extLst>
          </p:cNvPr>
          <p:cNvSpPr/>
          <p:nvPr/>
        </p:nvSpPr>
        <p:spPr bwMode="auto">
          <a:xfrm>
            <a:off x="4021070" y="4553552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F3878F-69E6-46DD-89B5-7E83373E016A}"/>
              </a:ext>
            </a:extLst>
          </p:cNvPr>
          <p:cNvSpPr txBox="1"/>
          <p:nvPr/>
        </p:nvSpPr>
        <p:spPr>
          <a:xfrm>
            <a:off x="529001" y="4616717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App Service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C4DC37-4DA3-48FD-AD29-8E618CC4AEF6}"/>
              </a:ext>
            </a:extLst>
          </p:cNvPr>
          <p:cNvSpPr txBox="1"/>
          <p:nvPr/>
        </p:nvSpPr>
        <p:spPr>
          <a:xfrm>
            <a:off x="2309030" y="4616717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Container (AKS)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90F535-1540-4E19-A922-ED9886F93891}"/>
              </a:ext>
            </a:extLst>
          </p:cNvPr>
          <p:cNvSpPr txBox="1"/>
          <p:nvPr/>
        </p:nvSpPr>
        <p:spPr>
          <a:xfrm>
            <a:off x="4128302" y="4616717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4D6C62-B5D1-4DAD-B683-83507E614961}"/>
              </a:ext>
            </a:extLst>
          </p:cNvPr>
          <p:cNvSpPr txBox="1"/>
          <p:nvPr/>
        </p:nvSpPr>
        <p:spPr>
          <a:xfrm>
            <a:off x="558800" y="4850711"/>
            <a:ext cx="10984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S3 ($278.16)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816512-E873-4956-925E-96DA0362B568}"/>
              </a:ext>
            </a:extLst>
          </p:cNvPr>
          <p:cNvSpPr txBox="1"/>
          <p:nvPr/>
        </p:nvSpPr>
        <p:spPr>
          <a:xfrm>
            <a:off x="2246438" y="4848648"/>
            <a:ext cx="169673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DS5 v2 (2 </a:t>
            </a:r>
            <a:r>
              <a:rPr kumimoji="0" lang="fr-F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Nodes</a:t>
            </a: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) ($1849.04)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83B3CC-B9D7-4E1D-961D-E793677B657E}"/>
              </a:ext>
            </a:extLst>
          </p:cNvPr>
          <p:cNvSpPr txBox="1"/>
          <p:nvPr/>
        </p:nvSpPr>
        <p:spPr>
          <a:xfrm>
            <a:off x="4130938" y="4855611"/>
            <a:ext cx="154095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DS5 v2 ($1019.68)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9D76A7B-BE9B-40C7-BF16-E2625DA0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21" y="2810755"/>
            <a:ext cx="4743450" cy="174307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E44953E-152B-4552-A820-2893F41E2EAD}"/>
              </a:ext>
            </a:extLst>
          </p:cNvPr>
          <p:cNvSpPr txBox="1"/>
          <p:nvPr/>
        </p:nvSpPr>
        <p:spPr>
          <a:xfrm>
            <a:off x="7785515" y="2748898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85FA595-A5F4-43DD-ADF6-B206F6CC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92046"/>
              </p:ext>
            </p:extLst>
          </p:nvPr>
        </p:nvGraphicFramePr>
        <p:xfrm>
          <a:off x="6300173" y="2235286"/>
          <a:ext cx="5320697" cy="472440"/>
        </p:xfrm>
        <a:graphic>
          <a:graphicData uri="http://schemas.openxmlformats.org/drawingml/2006/table">
            <a:tbl>
              <a:tblPr firstRow="1" bandRow="1"/>
              <a:tblGrid>
                <a:gridCol w="1442754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2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Database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Server Edition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Azure MariaDB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 10.3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 vCores, 100GB Storage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pic>
        <p:nvPicPr>
          <p:cNvPr id="2" name="Hình ảnh 2">
            <a:extLst>
              <a:ext uri="{FF2B5EF4-FFF2-40B4-BE49-F238E27FC236}">
                <a16:creationId xmlns:a16="http://schemas.microsoft.com/office/drawing/2014/main" id="{9120F811-9F0D-465D-9432-A885C97A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3" y="2897367"/>
            <a:ext cx="5314950" cy="1297062"/>
          </a:xfrm>
          <a:prstGeom prst="rect">
            <a:avLst/>
          </a:prstGeom>
        </p:spPr>
      </p:pic>
      <p:sp>
        <p:nvSpPr>
          <p:cNvPr id="26" name="Rectangle: Rounded Corners 52">
            <a:extLst>
              <a:ext uri="{FF2B5EF4-FFF2-40B4-BE49-F238E27FC236}">
                <a16:creationId xmlns:a16="http://schemas.microsoft.com/office/drawing/2014/main" id="{02F3C02C-DB6C-4CAD-AA6F-A5B19679C549}"/>
              </a:ext>
            </a:extLst>
          </p:cNvPr>
          <p:cNvSpPr/>
          <p:nvPr/>
        </p:nvSpPr>
        <p:spPr bwMode="auto">
          <a:xfrm>
            <a:off x="6209718" y="4499250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53">
            <a:extLst>
              <a:ext uri="{FF2B5EF4-FFF2-40B4-BE49-F238E27FC236}">
                <a16:creationId xmlns:a16="http://schemas.microsoft.com/office/drawing/2014/main" id="{9300776B-FDFD-47BB-A1E9-A2A369CCA0A8}"/>
              </a:ext>
            </a:extLst>
          </p:cNvPr>
          <p:cNvSpPr txBox="1"/>
          <p:nvPr/>
        </p:nvSpPr>
        <p:spPr>
          <a:xfrm>
            <a:off x="6350932" y="4552587"/>
            <a:ext cx="5046937" cy="5616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In last 7 days:</a:t>
            </a:r>
          </a:p>
          <a:p>
            <a:pPr>
              <a:spcAft>
                <a:spcPts val="300"/>
              </a:spcAft>
              <a:defRPr/>
            </a:pPr>
            <a: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- CPU percent: Avg 2.3%</a:t>
            </a:r>
          </a:p>
          <a:p>
            <a:pPr>
              <a:spcAft>
                <a:spcPts val="300"/>
              </a:spcAft>
              <a:defRPr/>
            </a:pPr>
            <a: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  <a:latin typeface="Segoe UI"/>
                <a:cs typeface="Segoe UI"/>
              </a:rPr>
              <a:t>- Storage percent: Avg 4.2%</a:t>
            </a:r>
          </a:p>
        </p:txBody>
      </p:sp>
    </p:spTree>
    <p:extLst>
      <p:ext uri="{BB962C8B-B14F-4D97-AF65-F5344CB8AC3E}">
        <p14:creationId xmlns:p14="http://schemas.microsoft.com/office/powerpoint/2010/main" val="170216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Reference Architect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Student Portal</a:t>
            </a:r>
            <a:endParaRPr kumimoji="0" lang="en-GB" sz="2800" b="1" i="0" u="none" strike="noStrike" kern="1200" cap="none" spc="0" normalizeH="0" baseline="0" noProof="0">
              <a:ln>
                <a:noFill/>
              </a:ln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57C2F-C559-44DA-8A07-A15FD478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23" y="1063487"/>
            <a:ext cx="10697582" cy="48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1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10998315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Application Readiness and Remediation Detail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Student Portal</a:t>
            </a:r>
            <a:endParaRPr lang="en-GB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894DB-BE46-42AD-BD4C-50D1720EE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943"/>
            <a:ext cx="12192000" cy="44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129D2-3BA3-4DE9-BC9F-424CB754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27773" y="94401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kumimoji="0" lang="en-US" sz="4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901221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209800" y="30099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Application Teacher Portal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Architecture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App Teacher Portal -&gt; Azure Cloud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96B0-B731-477D-9105-1C181446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1738312"/>
            <a:ext cx="71723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5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Dependencies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App Teacher Portal -&gt; Demo</a:t>
            </a:r>
            <a:endParaRPr kumimoji="0" lang="en-GB" sz="2800" b="1" i="0" u="none" strike="noStrike" kern="1200" cap="none" spc="0" normalizeH="0" baseline="0" noProof="0">
              <a:ln>
                <a:noFill/>
              </a:ln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3D423-9EB6-4C3F-BC03-3E8FDB61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2904"/>
            <a:ext cx="12192000" cy="51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6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Findings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Teacher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 Portal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9D303EA-38AA-4712-94AC-B4C3B14DFF49}"/>
              </a:ext>
            </a:extLst>
          </p:cNvPr>
          <p:cNvSpPr txBox="1"/>
          <p:nvPr/>
        </p:nvSpPr>
        <p:spPr>
          <a:xfrm>
            <a:off x="1939742" y="2775404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53440F8-466A-4C8C-B423-CEABE5889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02620"/>
              </p:ext>
            </p:extLst>
          </p:nvPr>
        </p:nvGraphicFramePr>
        <p:xfrm>
          <a:off x="454399" y="2264883"/>
          <a:ext cx="5320695" cy="472440"/>
        </p:xfrm>
        <a:graphic>
          <a:graphicData uri="http://schemas.openxmlformats.org/drawingml/2006/table">
            <a:tbl>
              <a:tblPr firstRow="1" bandRow="1"/>
              <a:tblGrid>
                <a:gridCol w="1716713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App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Lines of code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 Platform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9,622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1F1AB46-6709-408D-AF7D-ED21F0634F79}"/>
              </a:ext>
            </a:extLst>
          </p:cNvPr>
          <p:cNvCxnSpPr>
            <a:cxnSpLocks/>
          </p:cNvCxnSpPr>
          <p:nvPr/>
        </p:nvCxnSpPr>
        <p:spPr>
          <a:xfrm>
            <a:off x="6036291" y="2261792"/>
            <a:ext cx="2141" cy="3789389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330F500-6075-46B9-8F5E-1C1EB4E6E5CC}"/>
              </a:ext>
            </a:extLst>
          </p:cNvPr>
          <p:cNvSpPr txBox="1"/>
          <p:nvPr/>
        </p:nvSpPr>
        <p:spPr>
          <a:xfrm>
            <a:off x="7785515" y="2775404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27B5750-F542-45A0-891B-F315E0222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09791"/>
              </p:ext>
            </p:extLst>
          </p:nvPr>
        </p:nvGraphicFramePr>
        <p:xfrm>
          <a:off x="6300173" y="2261792"/>
          <a:ext cx="5320697" cy="472440"/>
        </p:xfrm>
        <a:graphic>
          <a:graphicData uri="http://schemas.openxmlformats.org/drawingml/2006/table">
            <a:tbl>
              <a:tblPr firstRow="1" bandRow="1"/>
              <a:tblGrid>
                <a:gridCol w="1442754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2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Database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Server Edition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MSSQL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Enterprise Edition (64-bit)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?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graphicFrame>
        <p:nvGraphicFramePr>
          <p:cNvPr id="87" name="Table 54">
            <a:extLst>
              <a:ext uri="{FF2B5EF4-FFF2-40B4-BE49-F238E27FC236}">
                <a16:creationId xmlns:a16="http://schemas.microsoft.com/office/drawing/2014/main" id="{0714CCDC-2107-4681-A003-25C79E61F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88011"/>
              </p:ext>
            </p:extLst>
          </p:nvPr>
        </p:nvGraphicFramePr>
        <p:xfrm>
          <a:off x="455994" y="786756"/>
          <a:ext cx="11164876" cy="1336040"/>
        </p:xfrm>
        <a:graphic>
          <a:graphicData uri="http://schemas.openxmlformats.org/drawingml/2006/table">
            <a:tbl>
              <a:tblPr firstRow="1" bandRow="1"/>
              <a:tblGrid>
                <a:gridCol w="2278328">
                  <a:extLst>
                    <a:ext uri="{9D8B030D-6E8A-4147-A177-3AD203B41FA5}">
                      <a16:colId xmlns:a16="http://schemas.microsoft.com/office/drawing/2014/main" val="3447046014"/>
                    </a:ext>
                  </a:extLst>
                </a:gridCol>
                <a:gridCol w="8886548">
                  <a:extLst>
                    <a:ext uri="{9D8B030D-6E8A-4147-A177-3AD203B41FA5}">
                      <a16:colId xmlns:a16="http://schemas.microsoft.com/office/drawing/2014/main" val="385759902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Application Details</a:t>
                      </a:r>
                      <a:endParaRPr lang="en-PH" sz="1100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0348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General description: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100"/>
                    </a:p>
                    <a:p>
                      <a:r>
                        <a:rPr lang="en-PH" sz="1100"/>
                        <a:t>Trang Portal </a:t>
                      </a:r>
                      <a:r>
                        <a:rPr lang="en-PH" sz="1100" err="1"/>
                        <a:t>để</a:t>
                      </a:r>
                      <a:r>
                        <a:rPr lang="en-PH" sz="1100"/>
                        <a:t> GV </a:t>
                      </a:r>
                      <a:r>
                        <a:rPr lang="en-PH" sz="1100" err="1"/>
                        <a:t>xem</a:t>
                      </a:r>
                      <a:r>
                        <a:rPr lang="en-PH" sz="1100"/>
                        <a:t> </a:t>
                      </a:r>
                      <a:r>
                        <a:rPr lang="en-PH" sz="1100" err="1"/>
                        <a:t>thông</a:t>
                      </a:r>
                      <a:r>
                        <a:rPr lang="en-PH" sz="1100"/>
                        <a:t> tin </a:t>
                      </a:r>
                      <a:r>
                        <a:rPr lang="en-PH" sz="1100" err="1"/>
                        <a:t>của</a:t>
                      </a:r>
                      <a:r>
                        <a:rPr lang="en-PH" sz="1100"/>
                        <a:t> </a:t>
                      </a:r>
                      <a:r>
                        <a:rPr lang="en-PH" sz="1100" err="1"/>
                        <a:t>buổi</a:t>
                      </a:r>
                      <a:r>
                        <a:rPr lang="en-PH" sz="1100"/>
                        <a:t> </a:t>
                      </a:r>
                      <a:r>
                        <a:rPr lang="en-PH" sz="1100" err="1"/>
                        <a:t>học</a:t>
                      </a:r>
                      <a:r>
                        <a:rPr lang="en-PH" sz="1100"/>
                        <a:t>, ca </a:t>
                      </a:r>
                      <a:r>
                        <a:rPr lang="en-PH" sz="1100" err="1"/>
                        <a:t>giờ</a:t>
                      </a:r>
                      <a:r>
                        <a:rPr lang="en-PH" sz="1100"/>
                        <a:t>, </a:t>
                      </a:r>
                      <a:r>
                        <a:rPr lang="en-PH" sz="1100" err="1"/>
                        <a:t>nội</a:t>
                      </a:r>
                      <a:r>
                        <a:rPr lang="en-PH" sz="1100"/>
                        <a:t> dung </a:t>
                      </a:r>
                      <a:r>
                        <a:rPr lang="en-PH" sz="1100" err="1"/>
                        <a:t>dạy</a:t>
                      </a:r>
                      <a:r>
                        <a:rPr lang="en-PH" sz="1100"/>
                        <a:t>.</a:t>
                      </a:r>
                    </a:p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3640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Critical/Non-critical?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Critical</a:t>
                      </a:r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56070"/>
                  </a:ext>
                </a:extLst>
              </a:tr>
            </a:tbl>
          </a:graphicData>
        </a:graphic>
      </p:graphicFrame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ED22B9F-1D1E-45F6-B3B9-46F672B59FC6}"/>
              </a:ext>
            </a:extLst>
          </p:cNvPr>
          <p:cNvSpPr/>
          <p:nvPr/>
        </p:nvSpPr>
        <p:spPr bwMode="auto">
          <a:xfrm>
            <a:off x="416787" y="5391666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08DC5D-2D1D-4B45-9FE1-F3D7A1990671}"/>
              </a:ext>
            </a:extLst>
          </p:cNvPr>
          <p:cNvSpPr txBox="1"/>
          <p:nvPr/>
        </p:nvSpPr>
        <p:spPr>
          <a:xfrm>
            <a:off x="558001" y="5445003"/>
            <a:ext cx="504693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Azure App Service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enables you to build and host web apps and will auto-scale for high availability Cloud Pilot Recommendation</a:t>
            </a:r>
            <a:endParaRPr lang="en-US" sz="1050" b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98E489C-6800-4602-BCFE-235CDDD91B8A}"/>
              </a:ext>
            </a:extLst>
          </p:cNvPr>
          <p:cNvSpPr txBox="1"/>
          <p:nvPr/>
        </p:nvSpPr>
        <p:spPr>
          <a:xfrm>
            <a:off x="568923" y="5761208"/>
            <a:ext cx="515580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Application is a good choice to move to Azure App, as it has no blockers &amp; has additional features without any cost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DA38A95-44C2-4263-B1D6-7F2EB5821286}"/>
              </a:ext>
            </a:extLst>
          </p:cNvPr>
          <p:cNvSpPr/>
          <p:nvPr/>
        </p:nvSpPr>
        <p:spPr bwMode="auto">
          <a:xfrm>
            <a:off x="6293841" y="5391666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976C0A-0495-4BD8-88A4-C4B7D5183B97}"/>
              </a:ext>
            </a:extLst>
          </p:cNvPr>
          <p:cNvSpPr txBox="1"/>
          <p:nvPr/>
        </p:nvSpPr>
        <p:spPr>
          <a:xfrm>
            <a:off x="6435056" y="5445003"/>
            <a:ext cx="503850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  </a:t>
            </a:r>
            <a:r>
              <a:rPr lang="en-US" sz="1050">
                <a:solidFill>
                  <a:srgbClr val="000000"/>
                </a:solidFill>
                <a:latin typeface="Segoe UI"/>
              </a:rPr>
              <a:t>is a general-purpose relational database service that supports structures such as relational data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, Cloud Pilot Recommendation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86AD85-D310-4E8E-853F-6D0FA98073E1}"/>
              </a:ext>
            </a:extLst>
          </p:cNvPr>
          <p:cNvSpPr txBox="1"/>
          <p:nvPr/>
        </p:nvSpPr>
        <p:spPr>
          <a:xfrm>
            <a:off x="6435056" y="5813712"/>
            <a:ext cx="515580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Highly scalable without downtown. Enables failover clustering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D16171-1293-4E21-AEFC-A2E744692793}"/>
              </a:ext>
            </a:extLst>
          </p:cNvPr>
          <p:cNvCxnSpPr>
            <a:cxnSpLocks/>
          </p:cNvCxnSpPr>
          <p:nvPr/>
        </p:nvCxnSpPr>
        <p:spPr>
          <a:xfrm>
            <a:off x="369559" y="5254902"/>
            <a:ext cx="11278804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B1C1577-F176-4293-ADC1-70D6ADAA4656}"/>
              </a:ext>
            </a:extLst>
          </p:cNvPr>
          <p:cNvSpPr/>
          <p:nvPr/>
        </p:nvSpPr>
        <p:spPr bwMode="auto">
          <a:xfrm>
            <a:off x="5792214" y="5038155"/>
            <a:ext cx="433494" cy="43349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7DA3B3F-C44F-48C0-9571-E9672A000680}"/>
              </a:ext>
            </a:extLst>
          </p:cNvPr>
          <p:cNvSpPr/>
          <p:nvPr/>
        </p:nvSpPr>
        <p:spPr bwMode="auto">
          <a:xfrm>
            <a:off x="423216" y="4571180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DB3755E-F970-4F05-9A36-8ECE79D010DD}"/>
              </a:ext>
            </a:extLst>
          </p:cNvPr>
          <p:cNvSpPr/>
          <p:nvPr/>
        </p:nvSpPr>
        <p:spPr bwMode="auto">
          <a:xfrm>
            <a:off x="2226560" y="4588243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ED1B5B-6132-401A-A8EE-D5CF254A3C0C}"/>
              </a:ext>
            </a:extLst>
          </p:cNvPr>
          <p:cNvSpPr/>
          <p:nvPr/>
        </p:nvSpPr>
        <p:spPr bwMode="auto">
          <a:xfrm>
            <a:off x="4021070" y="4580058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78E4C9-ED24-41D4-A03B-7113C31C5CAF}"/>
              </a:ext>
            </a:extLst>
          </p:cNvPr>
          <p:cNvSpPr/>
          <p:nvPr/>
        </p:nvSpPr>
        <p:spPr bwMode="auto">
          <a:xfrm>
            <a:off x="6255859" y="4554117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E7110BF-93B2-407E-8B1D-1C182808F66F}"/>
              </a:ext>
            </a:extLst>
          </p:cNvPr>
          <p:cNvSpPr/>
          <p:nvPr/>
        </p:nvSpPr>
        <p:spPr bwMode="auto">
          <a:xfrm>
            <a:off x="8059203" y="4571180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B6A3664-D959-4AC9-9EAC-39C648606BAD}"/>
              </a:ext>
            </a:extLst>
          </p:cNvPr>
          <p:cNvSpPr/>
          <p:nvPr/>
        </p:nvSpPr>
        <p:spPr bwMode="auto">
          <a:xfrm>
            <a:off x="9853713" y="4562995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99D346B-CE5F-415F-AE82-E22C1F62633A}"/>
              </a:ext>
            </a:extLst>
          </p:cNvPr>
          <p:cNvSpPr txBox="1"/>
          <p:nvPr/>
        </p:nvSpPr>
        <p:spPr>
          <a:xfrm>
            <a:off x="529001" y="4643223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App Service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9B7DC43-981E-4C85-9B49-1D51B899AABA}"/>
              </a:ext>
            </a:extLst>
          </p:cNvPr>
          <p:cNvSpPr txBox="1"/>
          <p:nvPr/>
        </p:nvSpPr>
        <p:spPr>
          <a:xfrm>
            <a:off x="2309030" y="4643223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Container (AKS)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0063635-EAA2-475A-9472-253B96CFB840}"/>
              </a:ext>
            </a:extLst>
          </p:cNvPr>
          <p:cNvSpPr txBox="1"/>
          <p:nvPr/>
        </p:nvSpPr>
        <p:spPr>
          <a:xfrm>
            <a:off x="4128302" y="4643223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429F84-B29E-4489-B6BB-E32D6740DF13}"/>
              </a:ext>
            </a:extLst>
          </p:cNvPr>
          <p:cNvSpPr txBox="1"/>
          <p:nvPr/>
        </p:nvSpPr>
        <p:spPr>
          <a:xfrm>
            <a:off x="568923" y="4849368"/>
            <a:ext cx="10984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S3 ($ 278.16)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A22817-0F4C-49E1-826E-7CA211D0D460}"/>
              </a:ext>
            </a:extLst>
          </p:cNvPr>
          <p:cNvSpPr txBox="1"/>
          <p:nvPr/>
        </p:nvSpPr>
        <p:spPr>
          <a:xfrm>
            <a:off x="2247617" y="4825459"/>
            <a:ext cx="174014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DS5 v2 (2 </a:t>
            </a:r>
            <a:r>
              <a:rPr kumimoji="0" lang="fr-F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Nodes</a:t>
            </a: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) ($1849.04)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3A28DFC-1520-4FE2-8DEF-5A2C87BB020D}"/>
              </a:ext>
            </a:extLst>
          </p:cNvPr>
          <p:cNvSpPr txBox="1"/>
          <p:nvPr/>
        </p:nvSpPr>
        <p:spPr>
          <a:xfrm>
            <a:off x="4157067" y="4825459"/>
            <a:ext cx="154095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DS5 v2 ($1019.68)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31A413A-3FB0-4526-B5AB-E61A8280C811}"/>
              </a:ext>
            </a:extLst>
          </p:cNvPr>
          <p:cNvSpPr txBox="1"/>
          <p:nvPr/>
        </p:nvSpPr>
        <p:spPr>
          <a:xfrm>
            <a:off x="6340327" y="4608525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SQL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FA0168D-EEFB-4716-9424-4B82F774C705}"/>
              </a:ext>
            </a:extLst>
          </p:cNvPr>
          <p:cNvSpPr txBox="1"/>
          <p:nvPr/>
        </p:nvSpPr>
        <p:spPr>
          <a:xfrm>
            <a:off x="8120356" y="4608525"/>
            <a:ext cx="16995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1A82A6D-6BA5-4504-86E6-38CAD3024F94}"/>
              </a:ext>
            </a:extLst>
          </p:cNvPr>
          <p:cNvSpPr txBox="1"/>
          <p:nvPr/>
        </p:nvSpPr>
        <p:spPr>
          <a:xfrm>
            <a:off x="9939628" y="4608525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7AC89E-0B24-442A-A8FC-295BF231CF6F}"/>
              </a:ext>
            </a:extLst>
          </p:cNvPr>
          <p:cNvSpPr txBox="1"/>
          <p:nvPr/>
        </p:nvSpPr>
        <p:spPr>
          <a:xfrm>
            <a:off x="6324826" y="4828073"/>
            <a:ext cx="16043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Gen 5 4 vCore ($823.07)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16834D-E380-4829-A3FD-49D10D0DD259}"/>
              </a:ext>
            </a:extLst>
          </p:cNvPr>
          <p:cNvSpPr txBox="1"/>
          <p:nvPr/>
        </p:nvSpPr>
        <p:spPr>
          <a:xfrm>
            <a:off x="8192802" y="4828239"/>
            <a:ext cx="147478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lvl="0"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4 </a:t>
            </a:r>
            <a:r>
              <a:rPr kumimoji="0" lang="en-PH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vCore</a:t>
            </a: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 </a:t>
            </a:r>
            <a:r>
              <a:rPr lang="en-PH" kern="0">
                <a:solidFill>
                  <a:srgbClr val="000000"/>
                </a:solidFill>
              </a:rPr>
              <a:t>($</a:t>
            </a: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823.08)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ADB75C-032C-4268-B066-E59FE63BFB17}"/>
              </a:ext>
            </a:extLst>
          </p:cNvPr>
          <p:cNvSpPr txBox="1"/>
          <p:nvPr/>
        </p:nvSpPr>
        <p:spPr>
          <a:xfrm>
            <a:off x="10000992" y="4823445"/>
            <a:ext cx="146613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D3 ($1569.41)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FBAD631E-D80C-4974-A46B-A27F9540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0" y="3020766"/>
            <a:ext cx="5518543" cy="149967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8F4857A-1E07-45AF-970F-DEF2D51E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27" y="2917845"/>
            <a:ext cx="5314777" cy="15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8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Reference Architect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Teacher Portal</a:t>
            </a:r>
            <a:endParaRPr lang="en-GB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D684E-F03C-4BE6-AF85-F9CC76046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257300"/>
            <a:ext cx="9334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3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10998315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Database Readiness and Remediation Details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Teacher Portal</a:t>
            </a:r>
            <a:endParaRPr lang="en-GB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636BA-E184-40E5-90B7-636735A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617"/>
            <a:ext cx="12192000" cy="43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209800" y="25908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Application TWIN-CRM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4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Architecture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App TWIN-CRM</a:t>
            </a:r>
            <a:endParaRPr lang="en-GB" sz="2800" b="1">
              <a:solidFill>
                <a:schemeClr val="accent1">
                  <a:lumMod val="75000"/>
                </a:schemeClr>
              </a:solidFill>
              <a:latin typeface="Segoe Pro Semibold" charset="0"/>
              <a:ea typeface="Segoe Pro Semibold" charset="0"/>
              <a:cs typeface="Segoe Pro Semibold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01965-F066-4895-B98D-4318FEAB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752600"/>
            <a:ext cx="7248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9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Findings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TWIN-CRM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4EBD781-6498-49D6-8329-F316F3AEA5B1}"/>
              </a:ext>
            </a:extLst>
          </p:cNvPr>
          <p:cNvSpPr txBox="1"/>
          <p:nvPr/>
        </p:nvSpPr>
        <p:spPr>
          <a:xfrm>
            <a:off x="1939742" y="2815162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D8CB6CFD-3BA6-4923-961E-F73E408F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55684"/>
              </p:ext>
            </p:extLst>
          </p:nvPr>
        </p:nvGraphicFramePr>
        <p:xfrm>
          <a:off x="454399" y="2304641"/>
          <a:ext cx="5320695" cy="472440"/>
        </p:xfrm>
        <a:graphic>
          <a:graphicData uri="http://schemas.openxmlformats.org/drawingml/2006/table">
            <a:tbl>
              <a:tblPr firstRow="1" bandRow="1"/>
              <a:tblGrid>
                <a:gridCol w="1716713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App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Lines of code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 Platform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10,1963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.Net</a:t>
                      </a:r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C56DC8B-15A1-4A4A-9EEB-B379DA2117ED}"/>
              </a:ext>
            </a:extLst>
          </p:cNvPr>
          <p:cNvCxnSpPr>
            <a:cxnSpLocks/>
          </p:cNvCxnSpPr>
          <p:nvPr/>
        </p:nvCxnSpPr>
        <p:spPr>
          <a:xfrm>
            <a:off x="6036291" y="2301550"/>
            <a:ext cx="2141" cy="3789389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C745B5A-F4E1-4FDC-93CD-31EB3CC75193}"/>
              </a:ext>
            </a:extLst>
          </p:cNvPr>
          <p:cNvSpPr txBox="1"/>
          <p:nvPr/>
        </p:nvSpPr>
        <p:spPr>
          <a:xfrm>
            <a:off x="7785515" y="2815162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72ABC231-C980-40E2-B392-9EEE546AE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34686"/>
              </p:ext>
            </p:extLst>
          </p:nvPr>
        </p:nvGraphicFramePr>
        <p:xfrm>
          <a:off x="6300173" y="2301550"/>
          <a:ext cx="5320697" cy="472440"/>
        </p:xfrm>
        <a:graphic>
          <a:graphicData uri="http://schemas.openxmlformats.org/drawingml/2006/table">
            <a:tbl>
              <a:tblPr firstRow="1" bandRow="1"/>
              <a:tblGrid>
                <a:gridCol w="1442754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2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Database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Server Edition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MSSQL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Enterprise Edition (64-bit)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?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graphicFrame>
        <p:nvGraphicFramePr>
          <p:cNvPr id="89" name="Table 54">
            <a:extLst>
              <a:ext uri="{FF2B5EF4-FFF2-40B4-BE49-F238E27FC236}">
                <a16:creationId xmlns:a16="http://schemas.microsoft.com/office/drawing/2014/main" id="{27CF3636-B6EB-413E-957F-1BEC005C5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707796"/>
              </p:ext>
            </p:extLst>
          </p:nvPr>
        </p:nvGraphicFramePr>
        <p:xfrm>
          <a:off x="455994" y="826514"/>
          <a:ext cx="11164876" cy="1336040"/>
        </p:xfrm>
        <a:graphic>
          <a:graphicData uri="http://schemas.openxmlformats.org/drawingml/2006/table">
            <a:tbl>
              <a:tblPr firstRow="1" bandRow="1"/>
              <a:tblGrid>
                <a:gridCol w="2278328">
                  <a:extLst>
                    <a:ext uri="{9D8B030D-6E8A-4147-A177-3AD203B41FA5}">
                      <a16:colId xmlns:a16="http://schemas.microsoft.com/office/drawing/2014/main" val="3447046014"/>
                    </a:ext>
                  </a:extLst>
                </a:gridCol>
                <a:gridCol w="8886548">
                  <a:extLst>
                    <a:ext uri="{9D8B030D-6E8A-4147-A177-3AD203B41FA5}">
                      <a16:colId xmlns:a16="http://schemas.microsoft.com/office/drawing/2014/main" val="385759902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Application Details</a:t>
                      </a:r>
                      <a:endParaRPr lang="en-PH" sz="1100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0348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General description: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100"/>
                    </a:p>
                    <a:p>
                      <a:r>
                        <a:rPr lang="vi-VN" sz="1100"/>
                        <a:t>Lưu trữ thông tin về các đối tượng tiềm năng-dùng cho sell/marketing tiếp cận</a:t>
                      </a:r>
                      <a:endParaRPr lang="en-PH" sz="1100"/>
                    </a:p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3640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Critical/Non-critical?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Critical</a:t>
                      </a:r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56070"/>
                  </a:ext>
                </a:extLst>
              </a:tr>
            </a:tbl>
          </a:graphicData>
        </a:graphic>
      </p:graphicFrame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E1E36E4-B438-4753-B562-171BB5DC1C0C}"/>
              </a:ext>
            </a:extLst>
          </p:cNvPr>
          <p:cNvSpPr/>
          <p:nvPr/>
        </p:nvSpPr>
        <p:spPr bwMode="auto">
          <a:xfrm>
            <a:off x="416787" y="5431424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E4A72F-32E3-4A8F-A6BB-1D2661D985D0}"/>
              </a:ext>
            </a:extLst>
          </p:cNvPr>
          <p:cNvSpPr txBox="1"/>
          <p:nvPr/>
        </p:nvSpPr>
        <p:spPr>
          <a:xfrm>
            <a:off x="558001" y="5484761"/>
            <a:ext cx="504693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Azure App Service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enables you to build and host web apps and will auto-scale for high availability Cloud Pilot Recommendation</a:t>
            </a:r>
            <a:endParaRPr lang="en-US" sz="1050" b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C84136-E497-48B8-8F43-FEA656BE6372}"/>
              </a:ext>
            </a:extLst>
          </p:cNvPr>
          <p:cNvSpPr txBox="1"/>
          <p:nvPr/>
        </p:nvSpPr>
        <p:spPr>
          <a:xfrm>
            <a:off x="568923" y="5800966"/>
            <a:ext cx="515580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Application is a good choice to move to Azure App, as it has no blockers &amp; has additional features without any cost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0739B5A-840A-4F07-BFF2-EB5F9C3DF2B6}"/>
              </a:ext>
            </a:extLst>
          </p:cNvPr>
          <p:cNvSpPr/>
          <p:nvPr/>
        </p:nvSpPr>
        <p:spPr bwMode="auto">
          <a:xfrm>
            <a:off x="6293841" y="5431424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DA940F-3BAA-4954-993A-28FC9DFA704A}"/>
              </a:ext>
            </a:extLst>
          </p:cNvPr>
          <p:cNvSpPr txBox="1"/>
          <p:nvPr/>
        </p:nvSpPr>
        <p:spPr>
          <a:xfrm>
            <a:off x="6435056" y="5484761"/>
            <a:ext cx="503850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 </a:t>
            </a:r>
            <a:r>
              <a:rPr lang="en-US" sz="1050">
                <a:solidFill>
                  <a:srgbClr val="000000"/>
                </a:solidFill>
                <a:latin typeface="Segoe UI"/>
              </a:rPr>
              <a:t>is a general-purpose relational database service that supports structures such as relational data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, Cloud Pilot Recommendation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DE4D5E1-3A97-4AF1-BB8E-B0F5354FF32A}"/>
              </a:ext>
            </a:extLst>
          </p:cNvPr>
          <p:cNvSpPr txBox="1"/>
          <p:nvPr/>
        </p:nvSpPr>
        <p:spPr>
          <a:xfrm>
            <a:off x="6435056" y="5853470"/>
            <a:ext cx="515580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Highly scalable without downtown. Enables backup simple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F55FBCA-4595-41CC-8E04-59721F5D84C4}"/>
              </a:ext>
            </a:extLst>
          </p:cNvPr>
          <p:cNvCxnSpPr>
            <a:cxnSpLocks/>
          </p:cNvCxnSpPr>
          <p:nvPr/>
        </p:nvCxnSpPr>
        <p:spPr>
          <a:xfrm>
            <a:off x="369559" y="5294660"/>
            <a:ext cx="11278804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76CC894-38A4-418C-80F0-02C439D8EF39}"/>
              </a:ext>
            </a:extLst>
          </p:cNvPr>
          <p:cNvSpPr/>
          <p:nvPr/>
        </p:nvSpPr>
        <p:spPr bwMode="auto">
          <a:xfrm>
            <a:off x="5792214" y="5077913"/>
            <a:ext cx="433494" cy="43349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436B337-87D3-4468-8DE1-2CE50BD9463B}"/>
              </a:ext>
            </a:extLst>
          </p:cNvPr>
          <p:cNvSpPr/>
          <p:nvPr/>
        </p:nvSpPr>
        <p:spPr bwMode="auto">
          <a:xfrm>
            <a:off x="413243" y="4650534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C46480-2040-4837-B289-E8AFD066BC2D}"/>
              </a:ext>
            </a:extLst>
          </p:cNvPr>
          <p:cNvSpPr/>
          <p:nvPr/>
        </p:nvSpPr>
        <p:spPr bwMode="auto">
          <a:xfrm>
            <a:off x="2226560" y="4628001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B6328-406B-40FA-B0DB-FA7EDAD303C2}"/>
              </a:ext>
            </a:extLst>
          </p:cNvPr>
          <p:cNvSpPr/>
          <p:nvPr/>
        </p:nvSpPr>
        <p:spPr bwMode="auto">
          <a:xfrm>
            <a:off x="4021070" y="4619816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FE7C269-AE10-46E0-BF4C-65E276E116B1}"/>
              </a:ext>
            </a:extLst>
          </p:cNvPr>
          <p:cNvSpPr/>
          <p:nvPr/>
        </p:nvSpPr>
        <p:spPr bwMode="auto">
          <a:xfrm>
            <a:off x="6255859" y="4593875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142CF48-BB10-4CE0-B661-C51FAFFDBEBE}"/>
              </a:ext>
            </a:extLst>
          </p:cNvPr>
          <p:cNvSpPr/>
          <p:nvPr/>
        </p:nvSpPr>
        <p:spPr bwMode="auto">
          <a:xfrm>
            <a:off x="8059203" y="4610938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B9D314D-B3E6-4AC8-8025-08379E76A81F}"/>
              </a:ext>
            </a:extLst>
          </p:cNvPr>
          <p:cNvSpPr/>
          <p:nvPr/>
        </p:nvSpPr>
        <p:spPr bwMode="auto">
          <a:xfrm>
            <a:off x="9853713" y="4602753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DC3FEE-D313-4EA7-90A3-927E78EDA9E8}"/>
              </a:ext>
            </a:extLst>
          </p:cNvPr>
          <p:cNvSpPr txBox="1"/>
          <p:nvPr/>
        </p:nvSpPr>
        <p:spPr>
          <a:xfrm>
            <a:off x="529001" y="4682981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App Service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EA11DB-3AE4-4DDB-94DC-A8F1D1D7E96A}"/>
              </a:ext>
            </a:extLst>
          </p:cNvPr>
          <p:cNvSpPr txBox="1"/>
          <p:nvPr/>
        </p:nvSpPr>
        <p:spPr>
          <a:xfrm>
            <a:off x="2309030" y="4682981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Container (AKS)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73F3E4-139A-41D3-8523-DB33049F900A}"/>
              </a:ext>
            </a:extLst>
          </p:cNvPr>
          <p:cNvSpPr txBox="1"/>
          <p:nvPr/>
        </p:nvSpPr>
        <p:spPr>
          <a:xfrm>
            <a:off x="4128302" y="4682981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DB388AC-C7F9-4C74-B5C5-6C4DA87745CA}"/>
              </a:ext>
            </a:extLst>
          </p:cNvPr>
          <p:cNvSpPr txBox="1"/>
          <p:nvPr/>
        </p:nvSpPr>
        <p:spPr>
          <a:xfrm>
            <a:off x="536177" y="4936317"/>
            <a:ext cx="10984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S3 ($292.80)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972E2C3-1E59-4278-BD80-E3E1DABAFFFC}"/>
              </a:ext>
            </a:extLst>
          </p:cNvPr>
          <p:cNvSpPr txBox="1"/>
          <p:nvPr/>
        </p:nvSpPr>
        <p:spPr>
          <a:xfrm>
            <a:off x="2257045" y="4933974"/>
            <a:ext cx="16756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DS5 v2 (2 </a:t>
            </a:r>
            <a:r>
              <a:rPr kumimoji="0" lang="fr-F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Nodes</a:t>
            </a: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) ($1849.04)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0C4F4D8-B8D4-4BD7-8A0E-54F5D7F11F95}"/>
              </a:ext>
            </a:extLst>
          </p:cNvPr>
          <p:cNvSpPr txBox="1"/>
          <p:nvPr/>
        </p:nvSpPr>
        <p:spPr>
          <a:xfrm>
            <a:off x="4112172" y="4933047"/>
            <a:ext cx="154095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DS13-4 v2 ($865.22)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690B4-8703-488E-B816-BFAFB77F0C6D}"/>
              </a:ext>
            </a:extLst>
          </p:cNvPr>
          <p:cNvSpPr txBox="1"/>
          <p:nvPr/>
        </p:nvSpPr>
        <p:spPr>
          <a:xfrm>
            <a:off x="6340327" y="4648283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SQL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1ED0353-D486-4753-8D70-FCB34B221D95}"/>
              </a:ext>
            </a:extLst>
          </p:cNvPr>
          <p:cNvSpPr txBox="1"/>
          <p:nvPr/>
        </p:nvSpPr>
        <p:spPr>
          <a:xfrm>
            <a:off x="8120356" y="4648283"/>
            <a:ext cx="16995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2546554-0FCD-453A-B2AC-76D8D387FC73}"/>
              </a:ext>
            </a:extLst>
          </p:cNvPr>
          <p:cNvSpPr txBox="1"/>
          <p:nvPr/>
        </p:nvSpPr>
        <p:spPr>
          <a:xfrm>
            <a:off x="9939628" y="4648283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DD3617A-4561-4E00-A36B-E50039A1E4E6}"/>
              </a:ext>
            </a:extLst>
          </p:cNvPr>
          <p:cNvSpPr txBox="1"/>
          <p:nvPr/>
        </p:nvSpPr>
        <p:spPr>
          <a:xfrm>
            <a:off x="6344071" y="4917063"/>
            <a:ext cx="16043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Gen 5 4 vCore ($823.07)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57416D-FDB4-4741-B790-4FFEF824C3CF}"/>
              </a:ext>
            </a:extLst>
          </p:cNvPr>
          <p:cNvSpPr txBox="1"/>
          <p:nvPr/>
        </p:nvSpPr>
        <p:spPr>
          <a:xfrm>
            <a:off x="8149462" y="4935211"/>
            <a:ext cx="147478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4 </a:t>
            </a:r>
            <a:r>
              <a:rPr kumimoji="0" lang="en-US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vCore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 </a:t>
            </a:r>
            <a:r>
              <a:rPr lang="en-US" kern="0">
                <a:solidFill>
                  <a:srgbClr val="000000"/>
                </a:solidFill>
              </a:rPr>
              <a:t>(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$823.08)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269281-A5D4-4DBB-B958-A9EF231A2A2F}"/>
              </a:ext>
            </a:extLst>
          </p:cNvPr>
          <p:cNvSpPr txBox="1"/>
          <p:nvPr/>
        </p:nvSpPr>
        <p:spPr>
          <a:xfrm>
            <a:off x="9953592" y="4932038"/>
            <a:ext cx="146613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D3 ($1569.41)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9AE54A8-5190-4A4E-83FE-BC15638A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7" y="2885197"/>
            <a:ext cx="4714875" cy="168246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A2FECC3-9430-407C-8AEB-1E4846FE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09" y="2807632"/>
            <a:ext cx="47053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Reference Architect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TWIN-CRM</a:t>
            </a:r>
            <a:endParaRPr lang="en-GB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89B5D4-DB8C-40FF-8A0F-34B2426A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1257300"/>
            <a:ext cx="9334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8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</a:pPr>
            <a:r>
              <a:rPr lang="en-GB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Executive Summary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922896-FB74-4E1F-8BFE-C777139F6454}"/>
              </a:ext>
            </a:extLst>
          </p:cNvPr>
          <p:cNvSpPr txBox="1"/>
          <p:nvPr/>
        </p:nvSpPr>
        <p:spPr>
          <a:xfrm>
            <a:off x="340942" y="1067851"/>
            <a:ext cx="3344794" cy="245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86521" tIns="149217" rIns="186521" bIns="149217" rtlCol="0">
            <a:spAutoFit/>
          </a:bodyPr>
          <a:lstStyle/>
          <a:p>
            <a:pPr defTabSz="932742"/>
            <a:r>
              <a:rPr lang="en-US" sz="1400" b="1" u="sng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Scope of the assessment:</a:t>
            </a:r>
          </a:p>
          <a:p>
            <a:pPr defTabSz="932742"/>
            <a:endParaRPr lang="en-US" sz="1400" b="1" u="sng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91436" indent="-291436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25 systems assessed</a:t>
            </a:r>
          </a:p>
          <a:p>
            <a:pPr marL="757717" lvl="1" indent="-291436" defTabSz="932742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25 Windows</a:t>
            </a:r>
          </a:p>
          <a:p>
            <a:pPr marL="757717" lvl="1" indent="-291436" defTabSz="932742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0 Linux</a:t>
            </a:r>
          </a:p>
          <a:p>
            <a:pPr marL="285750" indent="-285750" defTabSz="932742">
              <a:buFont typeface="Wingdings" panose="05000000000000000000" pitchFamily="2" charset="2"/>
              <a:buChar char="Ø"/>
            </a:pP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 Applications</a:t>
            </a:r>
          </a:p>
          <a:p>
            <a:pPr marL="742950" lvl="1" indent="-285750" defTabSz="932742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Web Form (PHP 1, </a:t>
            </a:r>
            <a:r>
              <a:rPr lang="en-US" sz="1400" kern="0" err="1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.Net</a:t>
            </a: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2)</a:t>
            </a:r>
          </a:p>
          <a:p>
            <a:pPr marL="742950" lvl="1" indent="-285750" defTabSz="932742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 Win Form (</a:t>
            </a:r>
            <a:r>
              <a:rPr lang="en-US" sz="1400" kern="0" err="1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.Net</a:t>
            </a: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 defTabSz="932742">
              <a:buFont typeface="Wingdings" panose="05000000000000000000" pitchFamily="2" charset="2"/>
              <a:buChar char="Ø"/>
            </a:pP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 Databases</a:t>
            </a:r>
          </a:p>
          <a:p>
            <a:pPr marL="742950" lvl="1" indent="-285750" defTabSz="932742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505050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 2014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F734CB-3ACE-4E4E-8FC4-0BFF6EF816DB}"/>
              </a:ext>
            </a:extLst>
          </p:cNvPr>
          <p:cNvSpPr txBox="1"/>
          <p:nvPr/>
        </p:nvSpPr>
        <p:spPr>
          <a:xfrm>
            <a:off x="3685735" y="1077189"/>
            <a:ext cx="4507431" cy="26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86521" tIns="149217" rIns="186521" bIns="149217" rtlCol="0">
            <a:spAutoFit/>
          </a:bodyPr>
          <a:lstStyle/>
          <a:p>
            <a:pPr defTabSz="932742"/>
            <a:r>
              <a:rPr lang="en-US" sz="1400" b="1" u="sng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Method:</a:t>
            </a:r>
          </a:p>
          <a:p>
            <a:pPr defTabSz="932742"/>
            <a:endParaRPr lang="en-US" sz="1400" b="1" u="sng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91436" indent="-291436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Deployed Azure Migrate, App </a:t>
            </a:r>
            <a:r>
              <a:rPr lang="en-US" sz="140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CloudPilot</a:t>
            </a:r>
            <a:endParaRPr lang="en-US" sz="140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91436" indent="-291436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 consumption data collected from CPU, RAM, Storage and I/OPS Utilization</a:t>
            </a:r>
          </a:p>
          <a:p>
            <a:pPr marL="291436" indent="-291436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collected by Azure Migrate was proceeded through </a:t>
            </a:r>
            <a:r>
              <a:rPr lang="en-US" sz="140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CloudRecon</a:t>
            </a: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generate economic analysis.</a:t>
            </a:r>
          </a:p>
          <a:p>
            <a:pPr marL="291436" indent="-291436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collected by App </a:t>
            </a:r>
            <a:r>
              <a:rPr lang="en-US" sz="140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CloudPilot</a:t>
            </a: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was proceeded through </a:t>
            </a:r>
            <a:r>
              <a:rPr lang="en-US" sz="140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CloudPilot</a:t>
            </a: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to generate economic analysis.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85893-1153-43D4-85DE-FF92B9AB353F}"/>
              </a:ext>
            </a:extLst>
          </p:cNvPr>
          <p:cNvSpPr txBox="1"/>
          <p:nvPr/>
        </p:nvSpPr>
        <p:spPr>
          <a:xfrm>
            <a:off x="8255744" y="1045922"/>
            <a:ext cx="3321967" cy="22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86521" tIns="149217" rIns="186521" bIns="149217" rtlCol="0">
            <a:spAutoFit/>
          </a:bodyPr>
          <a:lstStyle/>
          <a:p>
            <a:pPr defTabSz="932742"/>
            <a:r>
              <a:rPr lang="en-US" sz="1400" b="1" u="sng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Critical Key Findings</a:t>
            </a:r>
          </a:p>
          <a:p>
            <a:pPr defTabSz="932742"/>
            <a:endParaRPr lang="en-US" sz="1400" b="1" u="sng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Remediate Windows Servers which are no longer supported or at the end of Extended Support.</a:t>
            </a:r>
          </a:p>
          <a:p>
            <a:pPr marL="285750" indent="-285750" defTabSz="932742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Plan for Windows Server 2012, SQL Server 2014 upcoming end of life events.</a:t>
            </a:r>
          </a:p>
          <a:p>
            <a:pPr defTabSz="932742"/>
            <a:endParaRPr lang="en-US" sz="1400" kern="0">
              <a:solidFill>
                <a:srgbClr val="505050">
                  <a:lumMod val="50000"/>
                </a:srgbClr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08028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209800" y="30099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Application </a:t>
            </a:r>
            <a:r>
              <a:rPr kumimoji="0" lang="en-US" sz="4800" b="0" i="0" u="none" strike="noStrike" kern="1200" cap="none" spc="0" normalizeH="0" baseline="0" noProof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Winform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ASA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6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Architecture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Winform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 ASA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626C3-397B-4849-94BA-799E86C5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747837"/>
            <a:ext cx="60198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7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Findings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Winform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 ASA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A80895-BBA0-47EB-9812-E2E76EB57C0A}"/>
              </a:ext>
            </a:extLst>
          </p:cNvPr>
          <p:cNvSpPr txBox="1"/>
          <p:nvPr/>
        </p:nvSpPr>
        <p:spPr>
          <a:xfrm>
            <a:off x="1939742" y="2748901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B7193F9-85BE-48E0-BE84-B5BA33A30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02535"/>
              </p:ext>
            </p:extLst>
          </p:nvPr>
        </p:nvGraphicFramePr>
        <p:xfrm>
          <a:off x="454399" y="2238380"/>
          <a:ext cx="5320695" cy="472440"/>
        </p:xfrm>
        <a:graphic>
          <a:graphicData uri="http://schemas.openxmlformats.org/drawingml/2006/table">
            <a:tbl>
              <a:tblPr firstRow="1" bandRow="1"/>
              <a:tblGrid>
                <a:gridCol w="1716713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App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Lines of code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 Platform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6,824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.Net</a:t>
                      </a:r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748545-B0DD-4E3B-847E-CD222E80B4DB}"/>
              </a:ext>
            </a:extLst>
          </p:cNvPr>
          <p:cNvCxnSpPr>
            <a:cxnSpLocks/>
          </p:cNvCxnSpPr>
          <p:nvPr/>
        </p:nvCxnSpPr>
        <p:spPr>
          <a:xfrm>
            <a:off x="6036291" y="2235289"/>
            <a:ext cx="2141" cy="3789389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94A24F1-EC20-40E7-AE81-710840605077}"/>
              </a:ext>
            </a:extLst>
          </p:cNvPr>
          <p:cNvSpPr txBox="1"/>
          <p:nvPr/>
        </p:nvSpPr>
        <p:spPr>
          <a:xfrm>
            <a:off x="7785515" y="2748901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8F5AEF6-5888-49C2-8580-929A2103A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611661"/>
              </p:ext>
            </p:extLst>
          </p:nvPr>
        </p:nvGraphicFramePr>
        <p:xfrm>
          <a:off x="6300173" y="2235289"/>
          <a:ext cx="5320697" cy="472440"/>
        </p:xfrm>
        <a:graphic>
          <a:graphicData uri="http://schemas.openxmlformats.org/drawingml/2006/table">
            <a:tbl>
              <a:tblPr firstRow="1" bandRow="1"/>
              <a:tblGrid>
                <a:gridCol w="1442754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2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Database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Server Edition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MSSQL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Enterprise Edition (64-bit)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?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graphicFrame>
        <p:nvGraphicFramePr>
          <p:cNvPr id="52" name="Table 54">
            <a:extLst>
              <a:ext uri="{FF2B5EF4-FFF2-40B4-BE49-F238E27FC236}">
                <a16:creationId xmlns:a16="http://schemas.microsoft.com/office/drawing/2014/main" id="{C812A6AD-D0B1-4ABC-B97F-4BE95DE6A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27269"/>
              </p:ext>
            </p:extLst>
          </p:nvPr>
        </p:nvGraphicFramePr>
        <p:xfrm>
          <a:off x="455994" y="760253"/>
          <a:ext cx="11164876" cy="1336040"/>
        </p:xfrm>
        <a:graphic>
          <a:graphicData uri="http://schemas.openxmlformats.org/drawingml/2006/table">
            <a:tbl>
              <a:tblPr firstRow="1" bandRow="1"/>
              <a:tblGrid>
                <a:gridCol w="2278328">
                  <a:extLst>
                    <a:ext uri="{9D8B030D-6E8A-4147-A177-3AD203B41FA5}">
                      <a16:colId xmlns:a16="http://schemas.microsoft.com/office/drawing/2014/main" val="3447046014"/>
                    </a:ext>
                  </a:extLst>
                </a:gridCol>
                <a:gridCol w="8886548">
                  <a:extLst>
                    <a:ext uri="{9D8B030D-6E8A-4147-A177-3AD203B41FA5}">
                      <a16:colId xmlns:a16="http://schemas.microsoft.com/office/drawing/2014/main" val="385759902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Application Details</a:t>
                      </a:r>
                      <a:endParaRPr lang="en-PH" sz="1100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0348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General description: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100"/>
                    </a:p>
                    <a:p>
                      <a:r>
                        <a:rPr lang="vi-VN" sz="1100"/>
                        <a:t>P/M lưu trữ thông tin học viên, lớp học, phòng học, khóa học, chương trình học và các cấp độ học.</a:t>
                      </a:r>
                      <a:endParaRPr lang="en-US" sz="1100"/>
                    </a:p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3640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Critical/Non-critical?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Critical</a:t>
                      </a:r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56070"/>
                  </a:ext>
                </a:extLst>
              </a:tr>
            </a:tbl>
          </a:graphicData>
        </a:graphic>
      </p:graphicFrame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3A6AB1C-4953-4624-8F78-DFF816399A83}"/>
              </a:ext>
            </a:extLst>
          </p:cNvPr>
          <p:cNvSpPr/>
          <p:nvPr/>
        </p:nvSpPr>
        <p:spPr bwMode="auto">
          <a:xfrm>
            <a:off x="416787" y="5365163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A8CB58-6B6B-42C3-8431-5997C62E57B3}"/>
              </a:ext>
            </a:extLst>
          </p:cNvPr>
          <p:cNvSpPr txBox="1"/>
          <p:nvPr/>
        </p:nvSpPr>
        <p:spPr>
          <a:xfrm>
            <a:off x="558001" y="5418500"/>
            <a:ext cx="5046937" cy="3231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solidFill>
                  <a:srgbClr val="4E4E4E"/>
                </a:solidFill>
                <a:latin typeface="Arial"/>
                <a:cs typeface="Arial"/>
              </a:rPr>
              <a:t>Azure Virtual Desktop </a:t>
            </a:r>
            <a:r>
              <a:rPr lang="en-US" sz="1050">
                <a:solidFill>
                  <a:srgbClr val="4E4E4E"/>
                </a:solidFill>
                <a:latin typeface="Arial"/>
                <a:cs typeface="Arial"/>
              </a:rPr>
              <a:t>provides on-demand, high-scale, secure, virtualized infrastructure using Windows Server. Azure Container is not able to use</a:t>
            </a:r>
            <a:endParaRPr lang="en-US" sz="1050" b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Arial"/>
              <a:cs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54ACB4-B0D4-4527-9BF5-995AB66B33A2}"/>
              </a:ext>
            </a:extLst>
          </p:cNvPr>
          <p:cNvSpPr txBox="1"/>
          <p:nvPr/>
        </p:nvSpPr>
        <p:spPr>
          <a:xfrm>
            <a:off x="568923" y="5734705"/>
            <a:ext cx="515580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solidFill>
                  <a:srgbClr val="4E4E4E"/>
                </a:solidFill>
                <a:latin typeface="Arial" panose="020B0604020202020204" pitchFamily="34" charset="0"/>
              </a:rPr>
              <a:t>This Application can also move on Azure Virtual Desktop with minimal code change</a:t>
            </a:r>
            <a:endParaRPr lang="en-US" sz="105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FD72F67-6EBC-4215-A926-665128D63CBE}"/>
              </a:ext>
            </a:extLst>
          </p:cNvPr>
          <p:cNvSpPr/>
          <p:nvPr/>
        </p:nvSpPr>
        <p:spPr bwMode="auto">
          <a:xfrm>
            <a:off x="6293841" y="5365163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B24924-E1DE-44B3-943E-F65D86D46108}"/>
              </a:ext>
            </a:extLst>
          </p:cNvPr>
          <p:cNvSpPr txBox="1"/>
          <p:nvPr/>
        </p:nvSpPr>
        <p:spPr>
          <a:xfrm>
            <a:off x="6435056" y="5418500"/>
            <a:ext cx="503850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is a general-purpose relational database service that supports structures such as relational data, JSON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FE2D7A-ED0C-499E-ADEC-DDA07B22D2BB}"/>
              </a:ext>
            </a:extLst>
          </p:cNvPr>
          <p:cNvSpPr txBox="1"/>
          <p:nvPr/>
        </p:nvSpPr>
        <p:spPr>
          <a:xfrm>
            <a:off x="6435056" y="5787209"/>
            <a:ext cx="515580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Highly scalable without downtown. </a:t>
            </a:r>
            <a:r>
              <a:rPr lang="en-US" sz="1050">
                <a:solidFill>
                  <a:srgbClr val="000000"/>
                </a:solidFill>
                <a:latin typeface="Segoe UI"/>
              </a:rPr>
              <a:t>Enable Failover clustering in minutes.</a:t>
            </a:r>
            <a:endParaRPr lang="en-US" sz="105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CDEAF4-C7F6-477C-BEB3-0006CFCDC76D}"/>
              </a:ext>
            </a:extLst>
          </p:cNvPr>
          <p:cNvCxnSpPr>
            <a:cxnSpLocks/>
          </p:cNvCxnSpPr>
          <p:nvPr/>
        </p:nvCxnSpPr>
        <p:spPr>
          <a:xfrm>
            <a:off x="369559" y="5228399"/>
            <a:ext cx="11278804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58A7126-E53E-4B02-9421-4C39FDD8C05E}"/>
              </a:ext>
            </a:extLst>
          </p:cNvPr>
          <p:cNvSpPr/>
          <p:nvPr/>
        </p:nvSpPr>
        <p:spPr bwMode="auto">
          <a:xfrm>
            <a:off x="5792214" y="5011652"/>
            <a:ext cx="433494" cy="43349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EB49158-34A0-4FD8-A7C8-E0D637F3113C}"/>
              </a:ext>
            </a:extLst>
          </p:cNvPr>
          <p:cNvSpPr/>
          <p:nvPr/>
        </p:nvSpPr>
        <p:spPr bwMode="auto">
          <a:xfrm>
            <a:off x="423216" y="4544677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7380F4-7C69-4AD9-95AB-90CC41A1FB4B}"/>
              </a:ext>
            </a:extLst>
          </p:cNvPr>
          <p:cNvSpPr/>
          <p:nvPr/>
        </p:nvSpPr>
        <p:spPr bwMode="auto">
          <a:xfrm>
            <a:off x="2226560" y="4561740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9FC54D-E305-4006-9E88-39BD68FC3859}"/>
              </a:ext>
            </a:extLst>
          </p:cNvPr>
          <p:cNvSpPr/>
          <p:nvPr/>
        </p:nvSpPr>
        <p:spPr bwMode="auto">
          <a:xfrm>
            <a:off x="4021070" y="4553555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AB6760-EEEF-42AA-89B4-7A4A507ACE2F}"/>
              </a:ext>
            </a:extLst>
          </p:cNvPr>
          <p:cNvSpPr/>
          <p:nvPr/>
        </p:nvSpPr>
        <p:spPr bwMode="auto">
          <a:xfrm>
            <a:off x="6255859" y="4527614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DFD3EF-E8A4-4F16-B470-8C66E198AD6D}"/>
              </a:ext>
            </a:extLst>
          </p:cNvPr>
          <p:cNvSpPr/>
          <p:nvPr/>
        </p:nvSpPr>
        <p:spPr bwMode="auto">
          <a:xfrm>
            <a:off x="8059203" y="4544677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451470-CA17-470B-96AF-856A9186156B}"/>
              </a:ext>
            </a:extLst>
          </p:cNvPr>
          <p:cNvSpPr/>
          <p:nvPr/>
        </p:nvSpPr>
        <p:spPr bwMode="auto">
          <a:xfrm>
            <a:off x="9853713" y="4536492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CF1CFF-3CB8-42CA-BB19-037124244131}"/>
              </a:ext>
            </a:extLst>
          </p:cNvPr>
          <p:cNvSpPr txBox="1"/>
          <p:nvPr/>
        </p:nvSpPr>
        <p:spPr>
          <a:xfrm>
            <a:off x="529001" y="4616720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App Service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E981E8-2270-43BA-9D58-5F2CF9AC45E1}"/>
              </a:ext>
            </a:extLst>
          </p:cNvPr>
          <p:cNvSpPr txBox="1"/>
          <p:nvPr/>
        </p:nvSpPr>
        <p:spPr>
          <a:xfrm>
            <a:off x="2309030" y="4616720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Container (AKS)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6E1275-3C38-429D-8BE7-67CCAE9068C0}"/>
              </a:ext>
            </a:extLst>
          </p:cNvPr>
          <p:cNvSpPr txBox="1"/>
          <p:nvPr/>
        </p:nvSpPr>
        <p:spPr>
          <a:xfrm>
            <a:off x="4128302" y="4616720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Virtual Desktop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06EFC8-FFB4-4A13-A662-DDBEE2B2FBD9}"/>
              </a:ext>
            </a:extLst>
          </p:cNvPr>
          <p:cNvSpPr txBox="1"/>
          <p:nvPr/>
        </p:nvSpPr>
        <p:spPr>
          <a:xfrm>
            <a:off x="558001" y="4830668"/>
            <a:ext cx="10984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N/A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F2E5AB-5101-41FA-993B-2D55ACB69435}"/>
              </a:ext>
            </a:extLst>
          </p:cNvPr>
          <p:cNvSpPr txBox="1"/>
          <p:nvPr/>
        </p:nvSpPr>
        <p:spPr>
          <a:xfrm>
            <a:off x="2296007" y="4826969"/>
            <a:ext cx="163747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DS3 v2 (2 </a:t>
            </a:r>
            <a:r>
              <a:rPr kumimoji="0" lang="fr-F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Nodes</a:t>
            </a: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) ($462.62)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D8C9E-CC91-4EC6-BFCF-8590FCBBA73E}"/>
              </a:ext>
            </a:extLst>
          </p:cNvPr>
          <p:cNvSpPr txBox="1"/>
          <p:nvPr/>
        </p:nvSpPr>
        <p:spPr>
          <a:xfrm>
            <a:off x="4129729" y="4826969"/>
            <a:ext cx="1540954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>
              <a:defRPr/>
            </a:pPr>
            <a:r>
              <a:rPr lang="en-PH" kern="0">
                <a:solidFill>
                  <a:srgbClr val="000000"/>
                </a:solidFill>
              </a:rPr>
              <a:t>F4s </a:t>
            </a: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v2 </a:t>
            </a:r>
            <a:r>
              <a:rPr lang="en-PH" kern="0">
                <a:solidFill>
                  <a:srgbClr val="000000"/>
                </a:solidFill>
              </a:rPr>
              <a:t>($3.116</a:t>
            </a: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)</a:t>
            </a:r>
            <a:endParaRPr lang="vi-V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DA6819-33BC-4493-84DC-B048DC467821}"/>
              </a:ext>
            </a:extLst>
          </p:cNvPr>
          <p:cNvSpPr txBox="1"/>
          <p:nvPr/>
        </p:nvSpPr>
        <p:spPr>
          <a:xfrm>
            <a:off x="6340327" y="4582022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SQL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EF7CB64-737C-4C3A-BB16-E456939F5F5C}"/>
              </a:ext>
            </a:extLst>
          </p:cNvPr>
          <p:cNvSpPr txBox="1"/>
          <p:nvPr/>
        </p:nvSpPr>
        <p:spPr>
          <a:xfrm>
            <a:off x="8120356" y="4582022"/>
            <a:ext cx="16995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7A0541-F897-499F-835B-A6D2A528A21A}"/>
              </a:ext>
            </a:extLst>
          </p:cNvPr>
          <p:cNvSpPr txBox="1"/>
          <p:nvPr/>
        </p:nvSpPr>
        <p:spPr>
          <a:xfrm>
            <a:off x="9939628" y="4582022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463618-31F4-4A23-BCB0-F5B4B7230BB2}"/>
              </a:ext>
            </a:extLst>
          </p:cNvPr>
          <p:cNvSpPr txBox="1"/>
          <p:nvPr/>
        </p:nvSpPr>
        <p:spPr>
          <a:xfrm>
            <a:off x="6335430" y="4821256"/>
            <a:ext cx="160433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Gen 5 4 vCore ($823.07)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4DD9298-A72D-49E6-9A7D-9EE8B4CA275C}"/>
              </a:ext>
            </a:extLst>
          </p:cNvPr>
          <p:cNvSpPr txBox="1"/>
          <p:nvPr/>
        </p:nvSpPr>
        <p:spPr>
          <a:xfrm>
            <a:off x="8149462" y="4840661"/>
            <a:ext cx="147478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4 </a:t>
            </a:r>
            <a:r>
              <a:rPr kumimoji="0" lang="en-US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vCore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 ($823.08)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86074E-2568-47A3-A0DF-3F3F4F873A75}"/>
              </a:ext>
            </a:extLst>
          </p:cNvPr>
          <p:cNvSpPr txBox="1"/>
          <p:nvPr/>
        </p:nvSpPr>
        <p:spPr>
          <a:xfrm>
            <a:off x="9955490" y="4822785"/>
            <a:ext cx="146613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D3 ($1569.41)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63EECD5-5168-4B21-9BC8-00B6CAC0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77" y="2818187"/>
            <a:ext cx="4771159" cy="168506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B7BB7EB-2B0D-4AD7-8B84-5C6AF69B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481" y="2743514"/>
            <a:ext cx="4705350" cy="17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2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285638" y="213962"/>
            <a:ext cx="9086962" cy="4656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Reference Architect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rgbClr val="F79646">
                    <a:lumMod val="60000"/>
                    <a:lumOff val="40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err="1">
                <a:solidFill>
                  <a:srgbClr val="4F81BD">
                    <a:lumMod val="75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Winform</a:t>
            </a:r>
            <a:r>
              <a:rPr lang="en-US" sz="2800" b="1">
                <a:solidFill>
                  <a:srgbClr val="4F81BD">
                    <a:lumMod val="75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 ASA</a:t>
            </a:r>
            <a:endParaRPr lang="en-GB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0F8D6-BECF-4ACB-98AE-A7B802CC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9" y="585954"/>
            <a:ext cx="11168542" cy="58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917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209800" y="300990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Application TQM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2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Current Architecture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Winform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 TQM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A2A3B2-D982-43E5-8062-4620DA5B37AC}"/>
              </a:ext>
            </a:extLst>
          </p:cNvPr>
          <p:cNvSpPr txBox="1">
            <a:spLocks/>
          </p:cNvSpPr>
          <p:nvPr/>
        </p:nvSpPr>
        <p:spPr>
          <a:xfrm>
            <a:off x="506895" y="1137412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59398-8EFA-4EB4-A9CB-7D522A85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747837"/>
            <a:ext cx="60198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7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Findings </a:t>
            </a:r>
            <a:r>
              <a:rPr lang="en-US" sz="2800" b="1" spc="-76">
                <a:solidFill>
                  <a:schemeClr val="accent6">
                    <a:lumMod val="60000"/>
                    <a:lumOff val="4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Winform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Segoe Pro Semibold" charset="0"/>
                <a:cs typeface="Segoe UI" panose="020B0502040204020203" pitchFamily="34" charset="0"/>
                <a:sym typeface="Source Sans Pro"/>
              </a:rPr>
              <a:t> TQM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A1BAF4-4FAB-4DD5-BB39-5E977B0122A5}"/>
              </a:ext>
            </a:extLst>
          </p:cNvPr>
          <p:cNvSpPr txBox="1"/>
          <p:nvPr/>
        </p:nvSpPr>
        <p:spPr>
          <a:xfrm>
            <a:off x="1939742" y="2775405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E98357A2-84AB-4325-B596-E1CF2F001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50808"/>
              </p:ext>
            </p:extLst>
          </p:nvPr>
        </p:nvGraphicFramePr>
        <p:xfrm>
          <a:off x="454399" y="2264884"/>
          <a:ext cx="5320695" cy="472440"/>
        </p:xfrm>
        <a:graphic>
          <a:graphicData uri="http://schemas.openxmlformats.org/drawingml/2006/table">
            <a:tbl>
              <a:tblPr firstRow="1" bandRow="1"/>
              <a:tblGrid>
                <a:gridCol w="1716713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1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App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Lines of code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 Platform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Application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.Net</a:t>
                      </a:r>
                      <a:endParaRPr lang="en-US" sz="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CAB699-76C8-4A08-9485-CC26DC6BCFC1}"/>
              </a:ext>
            </a:extLst>
          </p:cNvPr>
          <p:cNvCxnSpPr>
            <a:cxnSpLocks/>
          </p:cNvCxnSpPr>
          <p:nvPr/>
        </p:nvCxnSpPr>
        <p:spPr>
          <a:xfrm>
            <a:off x="6036291" y="2261793"/>
            <a:ext cx="2141" cy="3789389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37939D-16A1-4380-8EFF-4B1C27EF93B2}"/>
              </a:ext>
            </a:extLst>
          </p:cNvPr>
          <p:cNvSpPr txBox="1"/>
          <p:nvPr/>
        </p:nvSpPr>
        <p:spPr>
          <a:xfrm>
            <a:off x="7785515" y="2775405"/>
            <a:ext cx="1270321" cy="1454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Readiness Status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E277701D-D5B5-49AB-8EBC-C8D07B42B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92388"/>
              </p:ext>
            </p:extLst>
          </p:nvPr>
        </p:nvGraphicFramePr>
        <p:xfrm>
          <a:off x="6300173" y="2261793"/>
          <a:ext cx="5320697" cy="472440"/>
        </p:xfrm>
        <a:graphic>
          <a:graphicData uri="http://schemas.openxmlformats.org/drawingml/2006/table">
            <a:tbl>
              <a:tblPr firstRow="1" bandRow="1"/>
              <a:tblGrid>
                <a:gridCol w="1442754">
                  <a:extLst>
                    <a:ext uri="{9D8B030D-6E8A-4147-A177-3AD203B41FA5}">
                      <a16:colId xmlns:a16="http://schemas.microsoft.com/office/drawing/2014/main" val="3003734347"/>
                    </a:ext>
                  </a:extLst>
                </a:gridCol>
                <a:gridCol w="2075951">
                  <a:extLst>
                    <a:ext uri="{9D8B030D-6E8A-4147-A177-3AD203B41FA5}">
                      <a16:colId xmlns:a16="http://schemas.microsoft.com/office/drawing/2014/main" val="2607398930"/>
                    </a:ext>
                  </a:extLst>
                </a:gridCol>
                <a:gridCol w="1801992">
                  <a:extLst>
                    <a:ext uri="{9D8B030D-6E8A-4147-A177-3AD203B41FA5}">
                      <a16:colId xmlns:a16="http://schemas.microsoft.com/office/drawing/2014/main" val="3736150595"/>
                    </a:ext>
                  </a:extLst>
                </a:gridCol>
              </a:tblGrid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00" b="1">
                          <a:latin typeface="+mn-lt"/>
                        </a:rPr>
                        <a:t>Database type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Server Edition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1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02112"/>
                  </a:ext>
                </a:extLst>
              </a:tr>
              <a:tr h="201569">
                <a:tc>
                  <a:txBody>
                    <a:bodyPr/>
                    <a:lstStyle>
                      <a:lvl1pPr marL="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181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363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544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727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5909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090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272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455" algn="l" defTabSz="914363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MSSQL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Enterprise Edition (64-bit)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02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049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074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098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122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2147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199171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6195" algn="l" defTabSz="91404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3" rtl="0" eaLnBrk="1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? 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76982"/>
                  </a:ext>
                </a:extLst>
              </a:tr>
            </a:tbl>
          </a:graphicData>
        </a:graphic>
      </p:graphicFrame>
      <p:graphicFrame>
        <p:nvGraphicFramePr>
          <p:cNvPr id="51" name="Table 54">
            <a:extLst>
              <a:ext uri="{FF2B5EF4-FFF2-40B4-BE49-F238E27FC236}">
                <a16:creationId xmlns:a16="http://schemas.microsoft.com/office/drawing/2014/main" id="{92222EC2-0B10-452F-B18C-654629B53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42068"/>
              </p:ext>
            </p:extLst>
          </p:nvPr>
        </p:nvGraphicFramePr>
        <p:xfrm>
          <a:off x="455994" y="786757"/>
          <a:ext cx="11164876" cy="1336040"/>
        </p:xfrm>
        <a:graphic>
          <a:graphicData uri="http://schemas.openxmlformats.org/drawingml/2006/table">
            <a:tbl>
              <a:tblPr firstRow="1" bandRow="1"/>
              <a:tblGrid>
                <a:gridCol w="2278328">
                  <a:extLst>
                    <a:ext uri="{9D8B030D-6E8A-4147-A177-3AD203B41FA5}">
                      <a16:colId xmlns:a16="http://schemas.microsoft.com/office/drawing/2014/main" val="3447046014"/>
                    </a:ext>
                  </a:extLst>
                </a:gridCol>
                <a:gridCol w="8886548">
                  <a:extLst>
                    <a:ext uri="{9D8B030D-6E8A-4147-A177-3AD203B41FA5}">
                      <a16:colId xmlns:a16="http://schemas.microsoft.com/office/drawing/2014/main" val="385759902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Application Details</a:t>
                      </a:r>
                      <a:endParaRPr lang="en-PH" sz="1100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Segoe UI"/>
                        </a:defRPr>
                      </a:lvl9pPr>
                    </a:lstStyle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60348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General description: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100"/>
                    </a:p>
                    <a:p>
                      <a:r>
                        <a:rPr lang="vi-VN" sz="1100"/>
                        <a:t>Lưu trữ thông tin GV, thời khóa biểu-lịch dạy.</a:t>
                      </a:r>
                      <a:endParaRPr lang="en-US" sz="1100"/>
                    </a:p>
                    <a:p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3640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 b="1"/>
                        <a:t>Critical/Non-critical?</a:t>
                      </a:r>
                      <a:endParaRPr lang="en-PH" sz="1100" b="1"/>
                    </a:p>
                  </a:txBody>
                  <a:tcPr anchor="ctr">
                    <a:lnL w="9525" cap="flat" cmpd="sng" algn="ctr">
                      <a:solidFill>
                        <a:srgbClr val="0078D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100"/>
                        <a:t>Critical</a:t>
                      </a:r>
                      <a:endParaRPr lang="en-PH" sz="110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rgbClr val="0078D3"/>
                      </a:solidFill>
                      <a:prstDash val="solid"/>
                    </a:lnR>
                    <a:lnT w="9525" cap="flat" cmpd="sng" algn="ctr">
                      <a:solidFill>
                        <a:srgbClr val="0078D3"/>
                      </a:solidFill>
                      <a:prstDash val="solid"/>
                    </a:lnT>
                    <a:lnB w="9525" cap="flat" cmpd="sng" algn="ctr">
                      <a:solidFill>
                        <a:srgbClr val="0078D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56070"/>
                  </a:ext>
                </a:extLst>
              </a:tr>
            </a:tbl>
          </a:graphicData>
        </a:graphic>
      </p:graphicFrame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F6F1FF4-B31F-46C0-9445-597928D769B7}"/>
              </a:ext>
            </a:extLst>
          </p:cNvPr>
          <p:cNvSpPr/>
          <p:nvPr/>
        </p:nvSpPr>
        <p:spPr bwMode="auto">
          <a:xfrm>
            <a:off x="416787" y="5391667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ACAF09-CF52-4257-9CC1-5D17162E5A62}"/>
              </a:ext>
            </a:extLst>
          </p:cNvPr>
          <p:cNvSpPr txBox="1"/>
          <p:nvPr/>
        </p:nvSpPr>
        <p:spPr>
          <a:xfrm>
            <a:off x="558001" y="5445004"/>
            <a:ext cx="5046937" cy="3231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solidFill>
                  <a:srgbClr val="4E4E4E"/>
                </a:solidFill>
                <a:latin typeface="Arial"/>
                <a:cs typeface="Arial"/>
              </a:rPr>
              <a:t>Azure Windows Virtual Desktop</a:t>
            </a:r>
            <a:r>
              <a:rPr lang="en-US" sz="1050">
                <a:solidFill>
                  <a:srgbClr val="4E4E4E"/>
                </a:solidFill>
                <a:latin typeface="Arial"/>
                <a:cs typeface="Arial"/>
              </a:rPr>
              <a:t> provides on-demand, high-scale, secure, virtualized infrastructure using Windows Server</a:t>
            </a:r>
            <a:endParaRPr lang="en-US" sz="1050" b="1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Arial"/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854B9C-CE89-4C44-B835-B3F161A9FC89}"/>
              </a:ext>
            </a:extLst>
          </p:cNvPr>
          <p:cNvSpPr txBox="1"/>
          <p:nvPr/>
        </p:nvSpPr>
        <p:spPr>
          <a:xfrm>
            <a:off x="568923" y="5761209"/>
            <a:ext cx="515580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solidFill>
                  <a:srgbClr val="4E4E4E"/>
                </a:solidFill>
                <a:latin typeface="Arial" panose="020B0604020202020204" pitchFamily="34" charset="0"/>
              </a:rPr>
              <a:t>This Application can also move on Azure Virtual Machine with minimal code change</a:t>
            </a:r>
            <a:endParaRPr lang="en-US" sz="105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CB70968-464B-4612-9424-50EBEABACC1F}"/>
              </a:ext>
            </a:extLst>
          </p:cNvPr>
          <p:cNvSpPr/>
          <p:nvPr/>
        </p:nvSpPr>
        <p:spPr bwMode="auto">
          <a:xfrm>
            <a:off x="6293841" y="5391667"/>
            <a:ext cx="5354522" cy="695027"/>
          </a:xfrm>
          <a:prstGeom prst="roundRect">
            <a:avLst/>
          </a:prstGeom>
          <a:noFill/>
          <a:ln w="9525" cap="flat" cmpd="sng" algn="ctr">
            <a:solidFill>
              <a:srgbClr val="0078D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8258A8-DD26-46B1-8C31-5EA1B55DE969}"/>
              </a:ext>
            </a:extLst>
          </p:cNvPr>
          <p:cNvSpPr txBox="1"/>
          <p:nvPr/>
        </p:nvSpPr>
        <p:spPr>
          <a:xfrm>
            <a:off x="6435056" y="5445004"/>
            <a:ext cx="503850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78D3"/>
                </a:solidFill>
                <a:latin typeface="Segoe UI"/>
              </a:rPr>
              <a:t>Recommendation: </a:t>
            </a: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is a general-purpose relational database service that supports structures such as relational data, JSON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3E0EE4-C92D-4672-A97D-CB6E4B66DDC2}"/>
              </a:ext>
            </a:extLst>
          </p:cNvPr>
          <p:cNvSpPr txBox="1"/>
          <p:nvPr/>
        </p:nvSpPr>
        <p:spPr>
          <a:xfrm>
            <a:off x="6435056" y="5813713"/>
            <a:ext cx="515580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C00000"/>
                </a:solidFill>
                <a:latin typeface="Segoe UI"/>
              </a:rPr>
              <a:t>Why: </a:t>
            </a:r>
            <a:r>
              <a:rPr lang="en-US" sz="105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Highly scalable without downtown. </a:t>
            </a:r>
            <a:r>
              <a:rPr lang="en-US" sz="1050">
                <a:solidFill>
                  <a:srgbClr val="000000"/>
                </a:solidFill>
                <a:latin typeface="Segoe UI"/>
              </a:rPr>
              <a:t>Enable Failover clustering in minutes.</a:t>
            </a:r>
            <a:endParaRPr lang="en-US" sz="105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14E45D-4984-4CB9-8107-625E6BCFCAE5}"/>
              </a:ext>
            </a:extLst>
          </p:cNvPr>
          <p:cNvCxnSpPr>
            <a:cxnSpLocks/>
          </p:cNvCxnSpPr>
          <p:nvPr/>
        </p:nvCxnSpPr>
        <p:spPr>
          <a:xfrm>
            <a:off x="369559" y="5254903"/>
            <a:ext cx="11278804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90000"/>
              </a:srgbClr>
            </a:solidFill>
            <a:prstDash val="solid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605F514-9F07-4D90-80F3-C8B9A25D4EB3}"/>
              </a:ext>
            </a:extLst>
          </p:cNvPr>
          <p:cNvSpPr/>
          <p:nvPr/>
        </p:nvSpPr>
        <p:spPr bwMode="auto">
          <a:xfrm>
            <a:off x="5792214" y="5038156"/>
            <a:ext cx="433494" cy="43349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0BB073-9FF9-46F1-9096-A5AC7A0B3EBC}"/>
              </a:ext>
            </a:extLst>
          </p:cNvPr>
          <p:cNvSpPr/>
          <p:nvPr/>
        </p:nvSpPr>
        <p:spPr bwMode="auto">
          <a:xfrm>
            <a:off x="423216" y="4571181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B92C86-E721-4F1A-905B-B51288DBE829}"/>
              </a:ext>
            </a:extLst>
          </p:cNvPr>
          <p:cNvSpPr/>
          <p:nvPr/>
        </p:nvSpPr>
        <p:spPr bwMode="auto">
          <a:xfrm>
            <a:off x="2226560" y="4588244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416D1B-118B-4BC9-8100-6F6F3AB72594}"/>
              </a:ext>
            </a:extLst>
          </p:cNvPr>
          <p:cNvSpPr/>
          <p:nvPr/>
        </p:nvSpPr>
        <p:spPr bwMode="auto">
          <a:xfrm>
            <a:off x="4021070" y="4580059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0733B3-CF17-408B-B7AA-22D3A1FD6BA3}"/>
              </a:ext>
            </a:extLst>
          </p:cNvPr>
          <p:cNvSpPr/>
          <p:nvPr/>
        </p:nvSpPr>
        <p:spPr bwMode="auto">
          <a:xfrm>
            <a:off x="6255859" y="4554118"/>
            <a:ext cx="1763480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8D1C31-FF91-4A0B-9E8B-6F696762D9F9}"/>
              </a:ext>
            </a:extLst>
          </p:cNvPr>
          <p:cNvSpPr/>
          <p:nvPr/>
        </p:nvSpPr>
        <p:spPr bwMode="auto">
          <a:xfrm>
            <a:off x="8059203" y="4571181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7F4F104-BCC5-4A5F-A934-D49DF0D02C0F}"/>
              </a:ext>
            </a:extLst>
          </p:cNvPr>
          <p:cNvSpPr/>
          <p:nvPr/>
        </p:nvSpPr>
        <p:spPr bwMode="auto">
          <a:xfrm>
            <a:off x="9853713" y="4562996"/>
            <a:ext cx="1760691" cy="591969"/>
          </a:xfrm>
          <a:prstGeom prst="rect">
            <a:avLst/>
          </a:prstGeom>
          <a:solidFill>
            <a:srgbClr val="EBEBE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PH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4F8C7A-7A62-49D2-AE3B-C111C5E78B84}"/>
              </a:ext>
            </a:extLst>
          </p:cNvPr>
          <p:cNvSpPr txBox="1"/>
          <p:nvPr/>
        </p:nvSpPr>
        <p:spPr>
          <a:xfrm>
            <a:off x="529001" y="4643224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App Service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D1052E-251A-434A-BB74-BEE76F3A6F34}"/>
              </a:ext>
            </a:extLst>
          </p:cNvPr>
          <p:cNvSpPr txBox="1"/>
          <p:nvPr/>
        </p:nvSpPr>
        <p:spPr>
          <a:xfrm>
            <a:off x="2309030" y="4643224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Container (AKS)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BDC76D-7A0B-47E1-8CCC-5DEF0C6A91F6}"/>
              </a:ext>
            </a:extLst>
          </p:cNvPr>
          <p:cNvSpPr txBox="1"/>
          <p:nvPr/>
        </p:nvSpPr>
        <p:spPr>
          <a:xfrm>
            <a:off x="4128302" y="4643224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Virtual Desktop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E8B5C6-57F4-486D-9CC6-E73F5B246D03}"/>
              </a:ext>
            </a:extLst>
          </p:cNvPr>
          <p:cNvSpPr txBox="1"/>
          <p:nvPr/>
        </p:nvSpPr>
        <p:spPr>
          <a:xfrm>
            <a:off x="558800" y="4916974"/>
            <a:ext cx="109847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N/A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BDB6C2-6186-46C8-AAF1-2D0E5BCB6040}"/>
              </a:ext>
            </a:extLst>
          </p:cNvPr>
          <p:cNvSpPr txBox="1"/>
          <p:nvPr/>
        </p:nvSpPr>
        <p:spPr>
          <a:xfrm>
            <a:off x="2285814" y="4825460"/>
            <a:ext cx="163747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DS3 v2 (2 </a:t>
            </a:r>
            <a:r>
              <a:rPr kumimoji="0" lang="fr-F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Nodes</a:t>
            </a:r>
            <a:r>
              <a:rPr kumimoji="0" lang="fr-F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) ( USD $ 462.62)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FCF5AD-0EEF-45E7-898B-6A8346AE1C45}"/>
              </a:ext>
            </a:extLst>
          </p:cNvPr>
          <p:cNvSpPr txBox="1"/>
          <p:nvPr/>
        </p:nvSpPr>
        <p:spPr>
          <a:xfrm>
            <a:off x="4129729" y="4853473"/>
            <a:ext cx="1540954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>
              <a:defRPr/>
            </a:pPr>
            <a:r>
              <a:rPr lang="en-PH" kern="0">
                <a:solidFill>
                  <a:srgbClr val="000000"/>
                </a:solidFill>
                <a:cs typeface="Segoe UI"/>
              </a:rPr>
              <a:t>F4s v2 ($3.116)</a:t>
            </a:r>
            <a:endParaRPr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FE50A9-DED1-4A22-A689-08C00743AAEF}"/>
              </a:ext>
            </a:extLst>
          </p:cNvPr>
          <p:cNvSpPr txBox="1"/>
          <p:nvPr/>
        </p:nvSpPr>
        <p:spPr>
          <a:xfrm>
            <a:off x="6340327" y="4608526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SQL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2ED815-643C-4520-9C30-DCB45C2AA957}"/>
              </a:ext>
            </a:extLst>
          </p:cNvPr>
          <p:cNvSpPr txBox="1"/>
          <p:nvPr/>
        </p:nvSpPr>
        <p:spPr>
          <a:xfrm>
            <a:off x="8120356" y="4608526"/>
            <a:ext cx="16995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SQL Managed Instance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1F4AFE-F4C2-4B99-870A-EB91CFB8E0DE}"/>
              </a:ext>
            </a:extLst>
          </p:cNvPr>
          <p:cNvSpPr txBox="1"/>
          <p:nvPr/>
        </p:nvSpPr>
        <p:spPr>
          <a:xfrm>
            <a:off x="9939628" y="4608526"/>
            <a:ext cx="14107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050" b="1">
                <a:solidFill>
                  <a:srgbClr val="000000"/>
                </a:solidFill>
                <a:latin typeface="Segoe UI"/>
              </a:rPr>
              <a:t>Azure VM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355DF0-7F5F-48A6-9D27-47910E66BD72}"/>
              </a:ext>
            </a:extLst>
          </p:cNvPr>
          <p:cNvSpPr txBox="1"/>
          <p:nvPr/>
        </p:nvSpPr>
        <p:spPr>
          <a:xfrm>
            <a:off x="6324826" y="4828074"/>
            <a:ext cx="160433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Gen 5 4 vCore ( USD $ 823.07)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B66664-4629-471C-904E-A77AF0BBD21B}"/>
              </a:ext>
            </a:extLst>
          </p:cNvPr>
          <p:cNvSpPr txBox="1"/>
          <p:nvPr/>
        </p:nvSpPr>
        <p:spPr>
          <a:xfrm>
            <a:off x="8287878" y="4916973"/>
            <a:ext cx="147478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4 </a:t>
            </a:r>
            <a:r>
              <a:rPr kumimoji="0" lang="en-US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vCore</a:t>
            </a: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 ( USD $ 823.08)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DD99D0-A107-4499-9687-B731B38BC80F}"/>
              </a:ext>
            </a:extLst>
          </p:cNvPr>
          <p:cNvSpPr txBox="1"/>
          <p:nvPr/>
        </p:nvSpPr>
        <p:spPr>
          <a:xfrm>
            <a:off x="10075303" y="4931095"/>
            <a:ext cx="146613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050">
                <a:latin typeface="Segoe UI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rPr>
              <a:t>D3 ( USD $ 1569.41)</a:t>
            </a:r>
            <a:endParaRPr kumimoji="0" lang="en-PH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E3863E1-807B-4286-940C-5D928F3C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1" y="2785990"/>
            <a:ext cx="4772025" cy="174886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B98DFE0-C070-49EA-BFEA-CA8CD9EC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697" y="2765094"/>
            <a:ext cx="4733925" cy="17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7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285637" y="213962"/>
            <a:ext cx="7456945" cy="4656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Reference Architect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spc="-76">
                <a:solidFill>
                  <a:srgbClr val="F79646">
                    <a:lumMod val="60000"/>
                    <a:lumOff val="40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|</a:t>
            </a:r>
            <a:r>
              <a:rPr lang="en-US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  <a:r>
              <a:rPr lang="en-US" sz="2800" b="1" err="1">
                <a:solidFill>
                  <a:srgbClr val="4F81BD">
                    <a:lumMod val="75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Winform</a:t>
            </a:r>
            <a:r>
              <a:rPr lang="en-US" sz="2800" b="1">
                <a:solidFill>
                  <a:srgbClr val="4F81BD">
                    <a:lumMod val="75000"/>
                  </a:srgbClr>
                </a:solidFill>
                <a:latin typeface="Segoe Pro Semibold" charset="0"/>
                <a:ea typeface="Segoe Pro Semibold" charset="0"/>
                <a:cs typeface="Segoe Pro Semibold" charset="0"/>
                <a:sym typeface="Source Sans Pro"/>
              </a:rPr>
              <a:t> TQM</a:t>
            </a:r>
            <a:endParaRPr lang="en-GB" sz="2800" b="1">
              <a:pattFill prst="narHorz">
                <a:fgClr>
                  <a:srgbClr val="ED7D31"/>
                </a:fgClr>
                <a:bgClr>
                  <a:srgbClr val="ED7D31">
                    <a:lumMod val="60000"/>
                    <a:lumOff val="40000"/>
                  </a:srgbClr>
                </a:bgClr>
              </a:pattFill>
              <a:latin typeface="Segoe UI" panose="020B0502040204020203" pitchFamily="34" charset="0"/>
              <a:cs typeface="Segoe UI" panose="020B05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0F8D6-BECF-4ACB-98AE-A7B802CC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9" y="585954"/>
            <a:ext cx="11168542" cy="58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942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133061" y="2590800"/>
            <a:ext cx="9925877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rgbClr val="FF6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Architecture Recommendation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49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3">
            <a:extLst>
              <a:ext uri="{FF2B5EF4-FFF2-40B4-BE49-F238E27FC236}">
                <a16:creationId xmlns:a16="http://schemas.microsoft.com/office/drawing/2014/main" id="{7F0F219E-6952-4BDE-87F6-49554080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0" y="19202"/>
            <a:ext cx="11180956" cy="6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</a:pPr>
            <a:r>
              <a:rPr lang="en-GB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IT landscape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DF90A9-F3FA-4C5B-A7B2-2120F142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171575"/>
            <a:ext cx="91344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20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129D2-3BA3-4DE9-BC9F-424CB754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27772" y="944010"/>
            <a:ext cx="9816371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076395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230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GB" sz="2800" b="1" dirty="0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Transformation Recommendations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247" name="Rectangle 246">
            <a:extLst>
              <a:ext uri="{FF2B5EF4-FFF2-40B4-BE49-F238E27FC236}">
                <a16:creationId xmlns:a16="http://schemas.microsoft.com/office/drawing/2014/main" id="{322C65ED-EBC7-45E8-9324-9B113D9601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1428" y="926066"/>
            <a:ext cx="258266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ED0BAC62-5A6B-48E9-95A0-6B2B740BF8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13760" y="1501076"/>
            <a:ext cx="5892043" cy="3595333"/>
            <a:chOff x="497404" y="4518872"/>
            <a:chExt cx="3297075" cy="202636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61D31E9-0045-4FC3-AF1A-BD26663BF1D3}"/>
                </a:ext>
              </a:extLst>
            </p:cNvPr>
            <p:cNvSpPr/>
            <p:nvPr/>
          </p:nvSpPr>
          <p:spPr bwMode="auto">
            <a:xfrm>
              <a:off x="2582572" y="4724298"/>
              <a:ext cx="1060238" cy="165576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5C2E8BF-303E-460A-9FE3-EEA70C44414B}"/>
                </a:ext>
              </a:extLst>
            </p:cNvPr>
            <p:cNvSpPr/>
            <p:nvPr/>
          </p:nvSpPr>
          <p:spPr bwMode="auto">
            <a:xfrm>
              <a:off x="1601780" y="4724304"/>
              <a:ext cx="985124" cy="1659675"/>
            </a:xfrm>
            <a:prstGeom prst="rect">
              <a:avLst/>
            </a:prstGeom>
            <a:solidFill>
              <a:srgbClr val="E7ECF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3A4BD31-F925-4C7C-860C-D548374DDC42}"/>
                </a:ext>
              </a:extLst>
            </p:cNvPr>
            <p:cNvSpPr/>
            <p:nvPr/>
          </p:nvSpPr>
          <p:spPr bwMode="auto">
            <a:xfrm>
              <a:off x="683103" y="4724304"/>
              <a:ext cx="918679" cy="1659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13F21A5-FEC0-4DE2-8CD0-B7905FBFFA4E}"/>
                </a:ext>
              </a:extLst>
            </p:cNvPr>
            <p:cNvSpPr txBox="1"/>
            <p:nvPr/>
          </p:nvSpPr>
          <p:spPr>
            <a:xfrm>
              <a:off x="898826" y="4527546"/>
              <a:ext cx="451361" cy="190798"/>
            </a:xfrm>
            <a:prstGeom prst="rect">
              <a:avLst/>
            </a:prstGeom>
            <a:noFill/>
          </p:spPr>
          <p:txBody>
            <a:bodyPr wrap="none" lIns="91427" tIns="91427" rIns="91427" bIns="91427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000" b="1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Quick Win</a:t>
              </a: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703D59A-1FCC-45DA-BEA2-B1EB058F49DB}"/>
                </a:ext>
              </a:extLst>
            </p:cNvPr>
            <p:cNvSpPr txBox="1"/>
            <p:nvPr/>
          </p:nvSpPr>
          <p:spPr>
            <a:xfrm>
              <a:off x="1860006" y="4518872"/>
              <a:ext cx="506079" cy="195135"/>
            </a:xfrm>
            <a:prstGeom prst="rect">
              <a:avLst/>
            </a:prstGeom>
            <a:noFill/>
          </p:spPr>
          <p:txBody>
            <a:bodyPr wrap="none" lIns="91427" tIns="91427" rIns="91427" bIns="91427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050" b="1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Shor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 </a:t>
              </a:r>
              <a:r>
                <a:rPr kumimoji="0" lang="vi-VN" sz="1050" b="1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term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279C8596-09E6-4CA3-A1B1-E8A9470EE902}"/>
                </a:ext>
              </a:extLst>
            </p:cNvPr>
            <p:cNvSpPr txBox="1"/>
            <p:nvPr/>
          </p:nvSpPr>
          <p:spPr>
            <a:xfrm>
              <a:off x="2883342" y="4518872"/>
              <a:ext cx="469301" cy="195135"/>
            </a:xfrm>
            <a:prstGeom prst="rect">
              <a:avLst/>
            </a:prstGeom>
            <a:noFill/>
          </p:spPr>
          <p:txBody>
            <a:bodyPr wrap="none" lIns="91427" tIns="91427" rIns="91427" bIns="91427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05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Long term</a:t>
              </a:r>
              <a:endParaRPr kumimoji="0" lang="en-US" sz="1050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93A3AA7-FC64-46FB-8DB5-B6CA903F6255}"/>
                </a:ext>
              </a:extLst>
            </p:cNvPr>
            <p:cNvSpPr txBox="1"/>
            <p:nvPr/>
          </p:nvSpPr>
          <p:spPr>
            <a:xfrm>
              <a:off x="2021182" y="6337096"/>
              <a:ext cx="314118" cy="208145"/>
            </a:xfrm>
            <a:prstGeom prst="rect">
              <a:avLst/>
            </a:prstGeom>
            <a:noFill/>
          </p:spPr>
          <p:txBody>
            <a:bodyPr wrap="none" lIns="91427" tIns="91427" rIns="91427" bIns="91427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Time </a:t>
              </a:r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EC10006D-1A61-4626-8206-55904AD26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03" y="4562415"/>
              <a:ext cx="0" cy="182156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B7E9852E-2E6F-4353-BEC7-EC7DC263FD53}"/>
                </a:ext>
              </a:extLst>
            </p:cNvPr>
            <p:cNvCxnSpPr>
              <a:cxnSpLocks/>
            </p:cNvCxnSpPr>
            <p:nvPr/>
          </p:nvCxnSpPr>
          <p:spPr>
            <a:xfrm>
              <a:off x="683103" y="6383985"/>
              <a:ext cx="3111376" cy="195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DE1E67ED-238A-40EA-A592-AED63011E6B9}"/>
                </a:ext>
              </a:extLst>
            </p:cNvPr>
            <p:cNvSpPr txBox="1"/>
            <p:nvPr/>
          </p:nvSpPr>
          <p:spPr>
            <a:xfrm rot="16200000">
              <a:off x="442091" y="5394637"/>
              <a:ext cx="317284" cy="206657"/>
            </a:xfrm>
            <a:prstGeom prst="rect">
              <a:avLst/>
            </a:prstGeom>
            <a:noFill/>
          </p:spPr>
          <p:txBody>
            <a:bodyPr wrap="none" lIns="91427" tIns="91427" rIns="91427" bIns="91427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Value</a:t>
              </a:r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290F61E-E416-4817-B514-FDDF1AA2512C}"/>
                </a:ext>
              </a:extLst>
            </p:cNvPr>
            <p:cNvGrpSpPr/>
            <p:nvPr/>
          </p:nvGrpSpPr>
          <p:grpSpPr>
            <a:xfrm>
              <a:off x="755819" y="4974635"/>
              <a:ext cx="2680314" cy="1148792"/>
              <a:chOff x="5740684" y="2855983"/>
              <a:chExt cx="4719520" cy="2022801"/>
            </a:xfrm>
          </p:grpSpPr>
          <p:sp>
            <p:nvSpPr>
              <p:cNvPr id="260" name="Oval 28">
                <a:extLst>
                  <a:ext uri="{FF2B5EF4-FFF2-40B4-BE49-F238E27FC236}">
                    <a16:creationId xmlns:a16="http://schemas.microsoft.com/office/drawing/2014/main" id="{2CF048E3-CD08-4986-9E87-983F8AB68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9896" y="3084935"/>
                <a:ext cx="735142" cy="725406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Apps</a:t>
                </a:r>
              </a:p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Modernization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Oval 29">
                <a:extLst>
                  <a:ext uri="{FF2B5EF4-FFF2-40B4-BE49-F238E27FC236}">
                    <a16:creationId xmlns:a16="http://schemas.microsoft.com/office/drawing/2014/main" id="{3B2D3465-13D7-40D8-B65C-29322A809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1271" y="3238091"/>
                <a:ext cx="618933" cy="618934"/>
              </a:xfrm>
              <a:prstGeom prst="ellipse">
                <a:avLst/>
              </a:prstGeom>
              <a:solidFill>
                <a:srgbClr val="00206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Security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Oval 30">
                <a:extLst>
                  <a:ext uri="{FF2B5EF4-FFF2-40B4-BE49-F238E27FC236}">
                    <a16:creationId xmlns:a16="http://schemas.microsoft.com/office/drawing/2014/main" id="{5012E117-F099-4773-A256-30D3E643F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341" y="3562962"/>
                <a:ext cx="405120" cy="405120"/>
              </a:xfrm>
              <a:prstGeom prst="ellipse">
                <a:avLst/>
              </a:prstGeom>
              <a:solidFill>
                <a:srgbClr val="00206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BCDR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Oval 31">
                <a:extLst>
                  <a:ext uri="{FF2B5EF4-FFF2-40B4-BE49-F238E27FC236}">
                    <a16:creationId xmlns:a16="http://schemas.microsoft.com/office/drawing/2014/main" id="{94F30528-402E-43EE-8694-93DE38110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2879" y="3328744"/>
                <a:ext cx="762306" cy="76230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App </a:t>
                </a:r>
              </a:p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Migration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4" name="Oval 32">
                <a:extLst>
                  <a:ext uri="{FF2B5EF4-FFF2-40B4-BE49-F238E27FC236}">
                    <a16:creationId xmlns:a16="http://schemas.microsoft.com/office/drawing/2014/main" id="{7C579A76-511D-40FB-8B5B-CBC378719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684" y="4353628"/>
                <a:ext cx="525156" cy="5251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Backup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Oval 30">
                <a:extLst>
                  <a:ext uri="{FF2B5EF4-FFF2-40B4-BE49-F238E27FC236}">
                    <a16:creationId xmlns:a16="http://schemas.microsoft.com/office/drawing/2014/main" id="{3DED8EE6-82ED-44E6-9DB1-55AA3CB61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6128" y="4196839"/>
                <a:ext cx="562048" cy="525155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Lift &amp;</a:t>
                </a:r>
              </a:p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Shift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Oval 32">
                <a:extLst>
                  <a:ext uri="{FF2B5EF4-FFF2-40B4-BE49-F238E27FC236}">
                    <a16:creationId xmlns:a16="http://schemas.microsoft.com/office/drawing/2014/main" id="{33A1844E-18BB-450C-BFC8-91A482538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310" y="3828472"/>
                <a:ext cx="525156" cy="525156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Monitoring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Oval 32">
                <a:extLst>
                  <a:ext uri="{FF2B5EF4-FFF2-40B4-BE49-F238E27FC236}">
                    <a16:creationId xmlns:a16="http://schemas.microsoft.com/office/drawing/2014/main" id="{768E0F41-C598-49FC-9592-4076825B1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9746" y="2855983"/>
                <a:ext cx="525156" cy="525156"/>
              </a:xfrm>
              <a:prstGeom prst="ellipse">
                <a:avLst/>
              </a:prstGeom>
              <a:solidFill>
                <a:srgbClr val="00206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lIns="84126" tIns="41269" rIns="84126" bIns="41269" anchor="ctr"/>
              <a:lstStyle>
                <a:lvl1pPr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411163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822325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23348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1646238" defTabSz="74136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1034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5606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0178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475038" defTabSz="7413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Virtual </a:t>
                </a:r>
              </a:p>
              <a:p>
                <a:pPr marL="0" marR="0" lvl="0" indent="0" algn="ctr" defTabSz="7412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Desktop</a:t>
                </a:r>
                <a:endParaRPr kumimoji="0" lang="en-US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4BE52CD9-3CD8-4B86-9145-CA8A124C318D}"/>
              </a:ext>
            </a:extLst>
          </p:cNvPr>
          <p:cNvSpPr txBox="1"/>
          <p:nvPr/>
        </p:nvSpPr>
        <p:spPr>
          <a:xfrm>
            <a:off x="6339969" y="403098"/>
            <a:ext cx="228812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sng" strike="noStrike" kern="1200" cap="none" spc="0" normalizeH="0" baseline="0" noProof="0" dirty="0">
                <a:ln>
                  <a:noFill/>
                </a:ln>
                <a:solidFill>
                  <a:srgbClr val="00438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Quick win (1 months)</a:t>
            </a:r>
            <a:endParaRPr kumimoji="0" lang="en-AU" sz="1600" b="0" i="0" u="sng" strike="noStrike" kern="1200" cap="none" spc="0" normalizeH="0" baseline="0" noProof="0" dirty="0">
              <a:ln>
                <a:noFill/>
              </a:ln>
              <a:solidFill>
                <a:srgbClr val="00438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F13D26D-9EF5-4904-8351-F9747AF438EF}"/>
              </a:ext>
            </a:extLst>
          </p:cNvPr>
          <p:cNvSpPr txBox="1"/>
          <p:nvPr/>
        </p:nvSpPr>
        <p:spPr>
          <a:xfrm>
            <a:off x="7109694" y="875127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Apps Migration to WebApps 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B5AD85A-FC2A-476E-A12B-1B124283AD6B}"/>
              </a:ext>
            </a:extLst>
          </p:cNvPr>
          <p:cNvSpPr txBox="1"/>
          <p:nvPr/>
        </p:nvSpPr>
        <p:spPr>
          <a:xfrm>
            <a:off x="6339969" y="2009926"/>
            <a:ext cx="267515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sng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Short term (3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vi-VN" sz="1600" b="0" i="0" u="sng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6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vi-VN" sz="1600" b="0" i="0" u="sng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months)</a:t>
            </a:r>
            <a:endParaRPr kumimoji="0" lang="en-AU" sz="1600" b="0" i="0" u="sng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8BDDA0C-5609-406A-B381-FC30D1378112}"/>
              </a:ext>
            </a:extLst>
          </p:cNvPr>
          <p:cNvSpPr txBox="1"/>
          <p:nvPr/>
        </p:nvSpPr>
        <p:spPr>
          <a:xfrm>
            <a:off x="6341994" y="3591964"/>
            <a:ext cx="233102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600" b="0" i="0" u="sng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Long term (6 months)</a:t>
            </a:r>
            <a:endParaRPr kumimoji="0" lang="en-AU" sz="1600" b="0" i="0" u="sng" strike="noStrike" kern="1200" cap="none" spc="0" normalizeH="0" baseline="0" noProof="0" err="1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C26F899D-CE59-4A9C-985B-AB11CFF68D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1428" y="1289654"/>
            <a:ext cx="258266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180AB4-8DF1-48CB-BFE9-11DA2F8E4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72595" y="4101736"/>
            <a:ext cx="258266" cy="30777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A76BF50-820C-4F38-A389-01B1DF63863E}"/>
              </a:ext>
            </a:extLst>
          </p:cNvPr>
          <p:cNvSpPr txBox="1"/>
          <p:nvPr/>
        </p:nvSpPr>
        <p:spPr>
          <a:xfrm>
            <a:off x="7126487" y="4058354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Security End to End 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6DB402E-24E6-48C9-BF93-7932F6EC9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72595" y="4506876"/>
            <a:ext cx="258266" cy="30777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F8C95CB2-422A-4B82-AB5B-710D259FD3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7811" y="2525344"/>
            <a:ext cx="258266" cy="30777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8CCFC81-4800-47FC-AD9D-BE04D3C685D9}"/>
              </a:ext>
            </a:extLst>
          </p:cNvPr>
          <p:cNvSpPr txBox="1"/>
          <p:nvPr/>
        </p:nvSpPr>
        <p:spPr>
          <a:xfrm>
            <a:off x="7126487" y="2464939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Lift and Shift – Infrastructure Migration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39B1C92D-5282-4550-8E62-3034511A2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7811" y="2898973"/>
            <a:ext cx="258266" cy="30777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0B4A8155-F8CC-497E-9C0A-2FD6B8B48C25}"/>
              </a:ext>
            </a:extLst>
          </p:cNvPr>
          <p:cNvSpPr txBox="1"/>
          <p:nvPr/>
        </p:nvSpPr>
        <p:spPr>
          <a:xfrm>
            <a:off x="7116077" y="2813990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 Modernization (for new Application)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4BBEACF-BEC4-4F04-AB8B-CC816DB8D28D}"/>
              </a:ext>
            </a:extLst>
          </p:cNvPr>
          <p:cNvSpPr txBox="1"/>
          <p:nvPr/>
        </p:nvSpPr>
        <p:spPr>
          <a:xfrm>
            <a:off x="7101077" y="1198413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monitor, Log Analytic, 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Application Insight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86974F9-2953-4D0D-B181-49EABE23F05B}"/>
              </a:ext>
            </a:extLst>
          </p:cNvPr>
          <p:cNvSpPr txBox="1"/>
          <p:nvPr/>
        </p:nvSpPr>
        <p:spPr>
          <a:xfrm>
            <a:off x="7108227" y="3201453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Monitoring (On Cloud &amp; On Premise) – Azure Arc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611315B-AD94-42B3-B88E-C80EFF88C3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7811" y="3288266"/>
            <a:ext cx="258266" cy="30777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B7B6685C-4E5E-465A-8048-1785016FA355}"/>
              </a:ext>
            </a:extLst>
          </p:cNvPr>
          <p:cNvSpPr txBox="1"/>
          <p:nvPr/>
        </p:nvSpPr>
        <p:spPr>
          <a:xfrm>
            <a:off x="7116077" y="4429931"/>
            <a:ext cx="321876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Business  Continuity – Di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aster Recovery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8B5A353-0E58-493E-9B80-7B5F39FEE3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1428" y="1654880"/>
            <a:ext cx="258266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2466917B-7FF9-4828-9D20-7C7256764316}"/>
              </a:ext>
            </a:extLst>
          </p:cNvPr>
          <p:cNvSpPr txBox="1"/>
          <p:nvPr/>
        </p:nvSpPr>
        <p:spPr>
          <a:xfrm>
            <a:off x="7109694" y="1544117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Backup</a:t>
            </a:r>
          </a:p>
        </p:txBody>
      </p:sp>
      <p:sp>
        <p:nvSpPr>
          <p:cNvPr id="286" name="Oval 32">
            <a:extLst>
              <a:ext uri="{FF2B5EF4-FFF2-40B4-BE49-F238E27FC236}">
                <a16:creationId xmlns:a16="http://schemas.microsoft.com/office/drawing/2014/main" id="{1DD91204-ACBF-4BF8-A117-8F37CC3DB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87" y="2331969"/>
            <a:ext cx="532983" cy="52917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84126" tIns="41269" rIns="84126" bIns="41269" anchor="ctr"/>
          <a:lstStyle>
            <a:lvl1pPr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2325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348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741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</a:t>
            </a:r>
          </a:p>
          <a:p>
            <a:pPr marL="0" marR="0" lvl="0" indent="0" algn="ctr" defTabSz="741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Insight</a:t>
            </a:r>
            <a:endParaRPr kumimoji="0" lang="en-US" alt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7" name="Oval 32">
            <a:extLst>
              <a:ext uri="{FF2B5EF4-FFF2-40B4-BE49-F238E27FC236}">
                <a16:creationId xmlns:a16="http://schemas.microsoft.com/office/drawing/2014/main" id="{0658D28F-9A31-469E-85BB-BABE48EB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319" y="3837090"/>
            <a:ext cx="532983" cy="529172"/>
          </a:xfrm>
          <a:prstGeom prst="ellipse">
            <a:avLst/>
          </a:prstGeom>
          <a:solidFill>
            <a:srgbClr val="0078D7"/>
          </a:solidFill>
          <a:ln w="12700">
            <a:noFill/>
            <a:round/>
            <a:headEnd/>
            <a:tailEnd/>
          </a:ln>
          <a:effectLst/>
        </p:spPr>
        <p:txBody>
          <a:bodyPr wrap="none" lIns="84126" tIns="41269" rIns="84126" bIns="41269" anchor="ctr"/>
          <a:lstStyle>
            <a:lvl1pPr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2325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348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741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</a:t>
            </a:r>
          </a:p>
          <a:p>
            <a:pPr marL="0" marR="0" lvl="0" indent="0" algn="ctr" defTabSz="741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Analytics</a:t>
            </a:r>
            <a:endParaRPr kumimoji="0" lang="en-US" alt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30AAD6E8-C9B4-4E25-AF82-13DB2B3A71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6785" y="4927204"/>
            <a:ext cx="258266" cy="30777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9804AD5-6E97-44BF-8FE2-C2E38BBE7164}"/>
              </a:ext>
            </a:extLst>
          </p:cNvPr>
          <p:cNvSpPr txBox="1"/>
          <p:nvPr/>
        </p:nvSpPr>
        <p:spPr>
          <a:xfrm>
            <a:off x="7126487" y="4872721"/>
            <a:ext cx="3986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Desktop</a:t>
            </a:r>
          </a:p>
        </p:txBody>
      </p:sp>
      <p:sp>
        <p:nvSpPr>
          <p:cNvPr id="292" name="Oval 29">
            <a:extLst>
              <a:ext uri="{FF2B5EF4-FFF2-40B4-BE49-F238E27FC236}">
                <a16:creationId xmlns:a16="http://schemas.microsoft.com/office/drawing/2014/main" id="{134FE52E-A958-40F5-9CA9-CF948DB08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294" y="2044717"/>
            <a:ext cx="628158" cy="623667"/>
          </a:xfrm>
          <a:prstGeom prst="ellipse">
            <a:avLst/>
          </a:prstGeom>
          <a:solidFill>
            <a:srgbClr val="002060"/>
          </a:solidFill>
          <a:ln w="12700">
            <a:noFill/>
            <a:round/>
            <a:headEnd/>
            <a:tailEnd/>
          </a:ln>
          <a:effectLst/>
        </p:spPr>
        <p:txBody>
          <a:bodyPr wrap="none" lIns="84126" tIns="41269" rIns="84126" bIns="41269" anchor="ctr"/>
          <a:lstStyle>
            <a:lvl1pPr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2325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348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741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DW</a:t>
            </a:r>
            <a:endParaRPr kumimoji="0" lang="en-US" alt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2F29F54B-2A87-47A2-B158-9638458BF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6785" y="5342595"/>
            <a:ext cx="258266" cy="30777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4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E13A3BEE-909B-493D-AA3B-694DB6EFB1E6}"/>
              </a:ext>
            </a:extLst>
          </p:cNvPr>
          <p:cNvSpPr txBox="1"/>
          <p:nvPr/>
        </p:nvSpPr>
        <p:spPr>
          <a:xfrm>
            <a:off x="7116077" y="5250868"/>
            <a:ext cx="34786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Warehouse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Data Analytic, Power BI</a:t>
            </a:r>
            <a:endParaRPr kumimoji="0" lang="vi-VN" sz="12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A193D"/>
                  </a:gs>
                  <a:gs pos="30000">
                    <a:srgbClr val="0A193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5" name="Oval 29">
            <a:extLst>
              <a:ext uri="{FF2B5EF4-FFF2-40B4-BE49-F238E27FC236}">
                <a16:creationId xmlns:a16="http://schemas.microsoft.com/office/drawing/2014/main" id="{56C289A5-732A-4385-A983-CED06C24D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074" y="1932888"/>
            <a:ext cx="428067" cy="438400"/>
          </a:xfrm>
          <a:prstGeom prst="ellipse">
            <a:avLst/>
          </a:prstGeom>
          <a:solidFill>
            <a:srgbClr val="002060"/>
          </a:solidFill>
          <a:ln w="12700">
            <a:noFill/>
            <a:round/>
            <a:headEnd/>
            <a:tailEnd/>
          </a:ln>
          <a:effectLst/>
        </p:spPr>
        <p:txBody>
          <a:bodyPr wrap="none" lIns="84126" tIns="41269" rIns="84126" bIns="41269" anchor="ctr"/>
          <a:lstStyle>
            <a:lvl1pPr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11163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22325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3348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646238" defTabSz="7413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1034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5606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0178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475038" defTabSz="7413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741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AI/ML</a:t>
            </a:r>
            <a:endParaRPr kumimoji="0" lang="en-US" alt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D5EAD770-DF54-410E-9B34-2545C18F9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61416" y="5759856"/>
            <a:ext cx="258266" cy="30777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5</a:t>
            </a:r>
            <a:endParaRPr kumimoji="0" lang="en-CA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EEA8DD0-AF88-47BE-84DC-3D500FD3DE5E}"/>
              </a:ext>
            </a:extLst>
          </p:cNvPr>
          <p:cNvSpPr txBox="1"/>
          <p:nvPr/>
        </p:nvSpPr>
        <p:spPr>
          <a:xfrm>
            <a:off x="7101077" y="5701462"/>
            <a:ext cx="150589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AI/ML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0A193D"/>
                    </a:gs>
                    <a:gs pos="30000">
                      <a:srgbClr val="0A193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Chatbox</a:t>
            </a:r>
            <a:endParaRPr kumimoji="0" lang="vi-VN" sz="12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0A193D"/>
                  </a:gs>
                  <a:gs pos="30000">
                    <a:srgbClr val="0A193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489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GB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Detail Recommendations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graphicFrame>
        <p:nvGraphicFramePr>
          <p:cNvPr id="69" name="Diagram 68">
            <a:extLst>
              <a:ext uri="{FF2B5EF4-FFF2-40B4-BE49-F238E27FC236}">
                <a16:creationId xmlns:a16="http://schemas.microsoft.com/office/drawing/2014/main" id="{32EA9058-E2CE-4C71-9190-9400EF167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562530"/>
              </p:ext>
            </p:extLst>
          </p:nvPr>
        </p:nvGraphicFramePr>
        <p:xfrm>
          <a:off x="595830" y="1036080"/>
          <a:ext cx="11112693" cy="65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EC472BB-19A4-475B-A90B-9C352769892D}"/>
              </a:ext>
            </a:extLst>
          </p:cNvPr>
          <p:cNvCxnSpPr/>
          <p:nvPr/>
        </p:nvCxnSpPr>
        <p:spPr>
          <a:xfrm>
            <a:off x="499820" y="5496645"/>
            <a:ext cx="11329259" cy="0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657799-8C08-4437-9B91-9EDFE4856410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650157" y="1692993"/>
            <a:ext cx="19236" cy="3635491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FB9551-F804-4F69-8BA4-223287D9EF0B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057502" y="1692992"/>
            <a:ext cx="0" cy="363548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sp>
        <p:nvSpPr>
          <p:cNvPr id="73" name="Diamond 72">
            <a:extLst>
              <a:ext uri="{FF2B5EF4-FFF2-40B4-BE49-F238E27FC236}">
                <a16:creationId xmlns:a16="http://schemas.microsoft.com/office/drawing/2014/main" id="{241B45ED-7A16-4930-B267-1FC437195AA5}"/>
              </a:ext>
            </a:extLst>
          </p:cNvPr>
          <p:cNvSpPr/>
          <p:nvPr/>
        </p:nvSpPr>
        <p:spPr>
          <a:xfrm>
            <a:off x="525377" y="5328484"/>
            <a:ext cx="288032" cy="308184"/>
          </a:xfrm>
          <a:prstGeom prst="diamond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24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0176AE37-E3EB-41DF-8E47-25A731A6F49F}"/>
              </a:ext>
            </a:extLst>
          </p:cNvPr>
          <p:cNvSpPr/>
          <p:nvPr/>
        </p:nvSpPr>
        <p:spPr>
          <a:xfrm>
            <a:off x="3913486" y="5328480"/>
            <a:ext cx="288032" cy="308184"/>
          </a:xfrm>
          <a:prstGeom prst="diamond">
            <a:avLst/>
          </a:prstGeom>
          <a:solidFill>
            <a:srgbClr val="5B9BD5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24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606B415-EC92-4D2E-9387-484B04889934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1431167" y="1692992"/>
            <a:ext cx="0" cy="362574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sp>
        <p:nvSpPr>
          <p:cNvPr id="76" name="Diamond 75">
            <a:extLst>
              <a:ext uri="{FF2B5EF4-FFF2-40B4-BE49-F238E27FC236}">
                <a16:creationId xmlns:a16="http://schemas.microsoft.com/office/drawing/2014/main" id="{4A6E1845-40E2-4E9B-B2B1-BD178F768400}"/>
              </a:ext>
            </a:extLst>
          </p:cNvPr>
          <p:cNvSpPr/>
          <p:nvPr/>
        </p:nvSpPr>
        <p:spPr>
          <a:xfrm>
            <a:off x="11287151" y="5318739"/>
            <a:ext cx="288032" cy="308184"/>
          </a:xfrm>
          <a:prstGeom prst="diamond">
            <a:avLst/>
          </a:prstGeom>
          <a:solidFill>
            <a:srgbClr val="5B9BD5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24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60977B0-5171-4921-853D-CF65FBFF62C9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7783283" y="1692992"/>
            <a:ext cx="0" cy="362091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sp>
        <p:nvSpPr>
          <p:cNvPr id="78" name="Diamond 77">
            <a:extLst>
              <a:ext uri="{FF2B5EF4-FFF2-40B4-BE49-F238E27FC236}">
                <a16:creationId xmlns:a16="http://schemas.microsoft.com/office/drawing/2014/main" id="{B0871C3E-615F-4B4A-A2C4-4AAA14948080}"/>
              </a:ext>
            </a:extLst>
          </p:cNvPr>
          <p:cNvSpPr/>
          <p:nvPr/>
        </p:nvSpPr>
        <p:spPr>
          <a:xfrm>
            <a:off x="7639267" y="5313908"/>
            <a:ext cx="288032" cy="308184"/>
          </a:xfrm>
          <a:prstGeom prst="diamond">
            <a:avLst/>
          </a:prstGeom>
          <a:solidFill>
            <a:srgbClr val="5B9BD5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2400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FC6592-936D-49AA-A9C5-B4AA2AE150C3}"/>
              </a:ext>
            </a:extLst>
          </p:cNvPr>
          <p:cNvSpPr/>
          <p:nvPr/>
        </p:nvSpPr>
        <p:spPr>
          <a:xfrm>
            <a:off x="7783278" y="1692992"/>
            <a:ext cx="3115749" cy="1996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 Usage &amp; Improve Efficiency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Security End to End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 Continuity – Disaster Recovery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Virtual Desktop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Warehouse, Data Analytic, Power BI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AI/ML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err="1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Chatbox</a:t>
            </a:r>
            <a:endParaRPr lang="en-US" sz="120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0A0241C-7537-423C-925D-2970DE785AD8}"/>
              </a:ext>
            </a:extLst>
          </p:cNvPr>
          <p:cNvSpPr/>
          <p:nvPr/>
        </p:nvSpPr>
        <p:spPr>
          <a:xfrm>
            <a:off x="611515" y="1685041"/>
            <a:ext cx="3388104" cy="3381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Apps Migration to </a:t>
            </a:r>
            <a:r>
              <a:rPr lang="en-US" sz="1200" err="1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WebApps</a:t>
            </a: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Student Portal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Teacher Portal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TWIN-CRM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monitor, Log Analytic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25 Servers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Insight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Student Portal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Teacher Portal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TWIN-CRM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Backup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14 Servers Critical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695EA9-E281-4F5E-B003-96421FCDFA78}"/>
              </a:ext>
            </a:extLst>
          </p:cNvPr>
          <p:cNvSpPr/>
          <p:nvPr/>
        </p:nvSpPr>
        <p:spPr>
          <a:xfrm>
            <a:off x="4057501" y="1692992"/>
            <a:ext cx="3725777" cy="1996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Lift and Shift – Infrastructure Migration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14 Servers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Modernization (for new Application)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ASA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TQM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Monitoring (On Cloud &amp; On Premise) – Azure Arc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25 Servers</a:t>
            </a:r>
          </a:p>
        </p:txBody>
      </p:sp>
    </p:spTree>
    <p:extLst>
      <p:ext uri="{BB962C8B-B14F-4D97-AF65-F5344CB8AC3E}">
        <p14:creationId xmlns:p14="http://schemas.microsoft.com/office/powerpoint/2010/main" val="3145496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129D2-3BA3-4DE9-BC9F-424CB754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27772" y="944010"/>
            <a:ext cx="9816371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Azure migration readiness</a:t>
            </a:r>
          </a:p>
        </p:txBody>
      </p:sp>
    </p:spTree>
    <p:extLst>
      <p:ext uri="{BB962C8B-B14F-4D97-AF65-F5344CB8AC3E}">
        <p14:creationId xmlns:p14="http://schemas.microsoft.com/office/powerpoint/2010/main" val="1983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One Microsoft approach towards migration</a:t>
            </a:r>
            <a:endParaRPr lang="en-GB" sz="2800" b="1">
              <a:solidFill>
                <a:srgbClr val="FF6600"/>
              </a:solidFill>
              <a:latin typeface="Segoe UI Semilight" panose="020B0402040204020203" pitchFamily="34" charset="0"/>
              <a:cs typeface="Segoe UI Semilight" panose="020B04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748F041-2A74-4F2E-A929-0C9293BDD520}"/>
              </a:ext>
            </a:extLst>
          </p:cNvPr>
          <p:cNvSpPr txBox="1"/>
          <p:nvPr/>
        </p:nvSpPr>
        <p:spPr>
          <a:xfrm>
            <a:off x="451130" y="724737"/>
            <a:ext cx="11557019" cy="12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40" b="1" kern="0">
                <a:solidFill>
                  <a:srgbClr val="0078D4"/>
                </a:solidFill>
              </a:rPr>
              <a:t>Transformation</a:t>
            </a:r>
            <a:r>
              <a:rPr lang="en-US" sz="2040" b="1" kern="0">
                <a:solidFill>
                  <a:srgbClr val="505050">
                    <a:lumMod val="50000"/>
                  </a:srgbClr>
                </a:solidFill>
              </a:rPr>
              <a:t> </a:t>
            </a:r>
            <a:r>
              <a:rPr lang="en-US" sz="2040" kern="0">
                <a:solidFill>
                  <a:srgbClr val="505050">
                    <a:lumMod val="50000"/>
                  </a:srgbClr>
                </a:solidFill>
              </a:rPr>
              <a:t>based on Microsoft’s Cloud Adaption framework anchored from best practices and industry standards.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endParaRPr lang="en-US" sz="2040" kern="0">
              <a:solidFill>
                <a:srgbClr val="505050">
                  <a:lumMod val="50000"/>
                </a:srgbClr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882BA8B-24A4-4FC5-9955-D148E0C8A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" b="-1"/>
          <a:stretch/>
        </p:blipFill>
        <p:spPr>
          <a:xfrm>
            <a:off x="1485149" y="1561634"/>
            <a:ext cx="9792335" cy="26614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AAEBE58-0763-48DE-B0F9-3B4C2149C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10" y="4341625"/>
            <a:ext cx="6592673" cy="143667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C19A3B6-261B-4E5C-9ECE-A69FA2036151}"/>
              </a:ext>
            </a:extLst>
          </p:cNvPr>
          <p:cNvSpPr txBox="1"/>
          <p:nvPr/>
        </p:nvSpPr>
        <p:spPr>
          <a:xfrm>
            <a:off x="5111124" y="5778302"/>
            <a:ext cx="6897024" cy="25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122"/>
              <a:t>Find out more at </a:t>
            </a:r>
            <a:r>
              <a:rPr lang="en-US" sz="1122">
                <a:hlinkClick r:id="rId5"/>
              </a:rPr>
              <a:t>https://docs.microsoft.com/en-us/azure/cloud-adoption-framework/overview</a:t>
            </a:r>
            <a:r>
              <a:rPr lang="en-US" sz="1122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63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GB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Azure migration readiness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915109B-6EBA-45E0-99D1-9A73EEA72C9D}"/>
              </a:ext>
            </a:extLst>
          </p:cNvPr>
          <p:cNvSpPr txBox="1"/>
          <p:nvPr/>
        </p:nvSpPr>
        <p:spPr>
          <a:xfrm>
            <a:off x="441417" y="902254"/>
            <a:ext cx="11530190" cy="62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86521" tIns="149217" rIns="186521" bIns="149217" rtlCol="0">
            <a:spAutoFit/>
          </a:bodyPr>
          <a:lstStyle/>
          <a:p>
            <a:pPr algn="just" defTabSz="950831"/>
            <a:r>
              <a:rPr lang="en-US" sz="204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 ready for scale migration by addressing 9 different areas.</a:t>
            </a:r>
            <a:endParaRPr lang="en-AU" sz="204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0A5B69E-05CA-4219-8616-65E8AD832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79"/>
          <a:stretch/>
        </p:blipFill>
        <p:spPr>
          <a:xfrm>
            <a:off x="523019" y="1641820"/>
            <a:ext cx="11222493" cy="38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97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-41498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27772" y="944010"/>
            <a:ext cx="9816371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93248-EB4D-4780-B551-B0D03303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/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/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</a:rPr>
              <a:t>Q&amp;A</a:t>
            </a:r>
            <a:endParaRPr lang="en-US" sz="60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2298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ngimg.com/uploads/thank_you/thank_you_PNG48.png">
            <a:extLst>
              <a:ext uri="{FF2B5EF4-FFF2-40B4-BE49-F238E27FC236}">
                <a16:creationId xmlns:a16="http://schemas.microsoft.com/office/drawing/2014/main" id="{2D0F211A-6376-4E85-9627-E745470E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9A8ED02-F770-472E-A2E9-92BB21E467B5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40921B-9EF8-4996-8013-57D159CF5BA2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69E2E3-0B5A-4B69-9128-64496929F9C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7780A8-CC10-4C97-8800-113ED2BF85DA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600ADD-B6C9-4C3C-8C9C-5225EB4ADC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129D2-3BA3-4DE9-BC9F-424CB754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3"/>
          <p:cNvSpPr txBox="1">
            <a:spLocks/>
          </p:cNvSpPr>
          <p:nvPr/>
        </p:nvSpPr>
        <p:spPr>
          <a:xfrm>
            <a:off x="27773" y="944010"/>
            <a:ext cx="77724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 Infrastructure Assessment </a:t>
            </a:r>
          </a:p>
        </p:txBody>
      </p:sp>
    </p:spTree>
    <p:extLst>
      <p:ext uri="{BB962C8B-B14F-4D97-AF65-F5344CB8AC3E}">
        <p14:creationId xmlns:p14="http://schemas.microsoft.com/office/powerpoint/2010/main" val="231447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436098" y="240703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Assessed 25 Servers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BC29570-DEA6-4600-A08E-110208242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08590"/>
              </p:ext>
            </p:extLst>
          </p:nvPr>
        </p:nvGraphicFramePr>
        <p:xfrm>
          <a:off x="472585" y="720834"/>
          <a:ext cx="11309840" cy="5379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464">
                  <a:extLst>
                    <a:ext uri="{9D8B030D-6E8A-4147-A177-3AD203B41FA5}">
                      <a16:colId xmlns:a16="http://schemas.microsoft.com/office/drawing/2014/main" val="2267171458"/>
                    </a:ext>
                  </a:extLst>
                </a:gridCol>
                <a:gridCol w="937918">
                  <a:extLst>
                    <a:ext uri="{9D8B030D-6E8A-4147-A177-3AD203B41FA5}">
                      <a16:colId xmlns:a16="http://schemas.microsoft.com/office/drawing/2014/main" val="1869715261"/>
                    </a:ext>
                  </a:extLst>
                </a:gridCol>
                <a:gridCol w="3170045">
                  <a:extLst>
                    <a:ext uri="{9D8B030D-6E8A-4147-A177-3AD203B41FA5}">
                      <a16:colId xmlns:a16="http://schemas.microsoft.com/office/drawing/2014/main" val="2316481647"/>
                    </a:ext>
                  </a:extLst>
                </a:gridCol>
                <a:gridCol w="2594503">
                  <a:extLst>
                    <a:ext uri="{9D8B030D-6E8A-4147-A177-3AD203B41FA5}">
                      <a16:colId xmlns:a16="http://schemas.microsoft.com/office/drawing/2014/main" val="3871193396"/>
                    </a:ext>
                  </a:extLst>
                </a:gridCol>
                <a:gridCol w="438508">
                  <a:extLst>
                    <a:ext uri="{9D8B030D-6E8A-4147-A177-3AD203B41FA5}">
                      <a16:colId xmlns:a16="http://schemas.microsoft.com/office/drawing/2014/main" val="1452085108"/>
                    </a:ext>
                  </a:extLst>
                </a:gridCol>
                <a:gridCol w="1352065">
                  <a:extLst>
                    <a:ext uri="{9D8B030D-6E8A-4147-A177-3AD203B41FA5}">
                      <a16:colId xmlns:a16="http://schemas.microsoft.com/office/drawing/2014/main" val="2935412690"/>
                    </a:ext>
                  </a:extLst>
                </a:gridCol>
                <a:gridCol w="831337">
                  <a:extLst>
                    <a:ext uri="{9D8B030D-6E8A-4147-A177-3AD203B41FA5}">
                      <a16:colId xmlns:a16="http://schemas.microsoft.com/office/drawing/2014/main" val="3627628957"/>
                    </a:ext>
                  </a:extLst>
                </a:gridCol>
              </a:tblGrid>
              <a:tr h="244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err="1">
                          <a:solidFill>
                            <a:srgbClr val="FFFFFF"/>
                          </a:solidFill>
                          <a:effectLst/>
                        </a:rPr>
                        <a:t>ComputerName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</a:rPr>
                        <a:t>Server type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</a:rPr>
                        <a:t>Application 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</a:rPr>
                        <a:t>CurrentOperatingSystem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</a:rPr>
                        <a:t>Cores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</a:rPr>
                        <a:t>SystemMemory(GB)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FFFFFF"/>
                          </a:solidFill>
                          <a:effectLst/>
                        </a:rPr>
                        <a:t>Storage(GB)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432854256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VUS-DBERP1-CL3.vus-etsc.edu.vn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DB KT,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Dataware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 house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4142579409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VUS-DBERP1-CL1.vus-etsc.edu.vn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DB Tuyển Sinh, TQM, HRT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255.873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10884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548501364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VVHM00MS002.vus-etsc.edu.vn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File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Microsoft 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15.7402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889265287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FIRE-SERVER.vus-etsc.edu.vn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Physical 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Backup Sharepoint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Microsoft Windows Server 2012 R2 Standard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7.9883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664990421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VUS-BI-02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733952668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VUS-BI-01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Service Tableau (Production)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Windows Server 2012 R2 Standard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926858683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VUS-Unity-02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cho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các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phần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mềm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core (UAT)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116343668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VUS-BI-UAT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DB  </a:t>
                      </a:r>
                      <a:r>
                        <a:rPr lang="en-US" sz="11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WareHouse</a:t>
                      </a:r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(UAT)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31.8125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534060010"/>
                  </a:ext>
                </a:extLst>
              </a:tr>
              <a:tr h="3384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VUS-TeacherPortal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Teacher Portal .NET,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Quản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lý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thông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 tin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giáo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viên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,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lịch</a:t>
                      </a: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100" b="0" u="none" strike="noStrike" err="1">
                          <a:solidFill>
                            <a:srgbClr val="FF0000"/>
                          </a:solidFill>
                          <a:effectLst/>
                        </a:rPr>
                        <a:t>học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667455099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 Radius 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Radius Wifi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Windows Server 2012 R2 Standard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370687202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VUS-ADF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487991852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VUS-File-02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Chứa file AR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Windows Server 2012 R2 Standard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418178850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VUS-Web-02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Website Tuyển dụng HR, CV cho ứng viên HR, </a:t>
                      </a:r>
                      <a:b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API cho phần mềm TWIN .PHP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074997278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VUS-DataAnalytic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Project DBA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289273701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VUS-File-03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Update build cho cac phan mem, Quản lý Source Code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Windows Server 2012 R2 Standard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206440447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VUS-OPENSOURCE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VUS-OPENSOURCE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827226603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VUS-WebService-01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API cấp Invoice và job chạy cho các ứng dụng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Windows Server 2012 R2 Standard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8.0039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548397775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VUS-MYSQLDB-01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DB TeachEnglish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587192081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VUS-ServiceDesk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Dịch vu IT Service, Google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938669718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VUS-AAD-01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Azure AD Connect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1347100993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VUS-CRMApp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Phần mềm CRM Telemarketing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359082866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VUS-AD-02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Secondary Domain 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477184742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VUS-AD-01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Domain 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152749886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VUS-Analytic-02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Project DBA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2517892117"/>
                  </a:ext>
                </a:extLst>
              </a:tr>
              <a:tr h="193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VUS-StudentVideo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Machine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</a:rPr>
                        <a:t>Server luu Video hoc vien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Windows Server 2016 Standard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8115" marR="8115" marT="8115" marB="0" anchor="ctr"/>
                </a:tc>
                <a:extLst>
                  <a:ext uri="{0D108BD9-81ED-4DB2-BD59-A6C34878D82A}">
                    <a16:rowId xmlns:a16="http://schemas.microsoft.com/office/drawing/2014/main" val="371804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5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</a:pPr>
            <a:r>
              <a:rPr lang="en-GB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Performance &amp; Utilization</a:t>
            </a:r>
            <a:r>
              <a:rPr lang="en-GB" sz="2800" b="1">
                <a:pattFill prst="narHorz">
                  <a:fgClr>
                    <a:srgbClr val="ED7D31"/>
                  </a:fgClr>
                  <a:bgClr>
                    <a:srgbClr val="ED7D31">
                      <a:lumMod val="60000"/>
                      <a:lumOff val="40000"/>
                    </a:srgbClr>
                  </a:bgClr>
                </a:pattFill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 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EBC03E-0D52-41AD-9373-F38B2BC61A3C}"/>
              </a:ext>
            </a:extLst>
          </p:cNvPr>
          <p:cNvSpPr txBox="1">
            <a:spLocks/>
          </p:cNvSpPr>
          <p:nvPr/>
        </p:nvSpPr>
        <p:spPr>
          <a:xfrm>
            <a:off x="302001" y="2877381"/>
            <a:ext cx="2251581" cy="4303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3841"/>
            <a:r>
              <a:rPr lang="en-US" sz="17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</a:rPr>
              <a:t>Assessed Servers</a:t>
            </a:r>
            <a:endParaRPr lang="en-NZ" sz="1700" spc="-100">
              <a:latin typeface="Segoe UI Semibold"/>
              <a:cs typeface="Segoe UI Semibold" panose="020B07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F0B4AF-946F-4499-8DF4-30D426DE5479}"/>
              </a:ext>
            </a:extLst>
          </p:cNvPr>
          <p:cNvSpPr txBox="1">
            <a:spLocks/>
          </p:cNvSpPr>
          <p:nvPr/>
        </p:nvSpPr>
        <p:spPr>
          <a:xfrm>
            <a:off x="302001" y="5523208"/>
            <a:ext cx="2470735" cy="430334"/>
          </a:xfrm>
          <a:prstGeom prst="rect">
            <a:avLst/>
          </a:prstGeom>
        </p:spPr>
        <p:txBody>
          <a:bodyPr vert="horz" wrap="square" lIns="0" tIns="89642" rIns="143428" bIns="89642" rtlCol="0" anchor="t">
            <a:spAutoFit/>
          </a:bodyPr>
          <a:lstStyle>
            <a:lvl1pPr algn="l" defTabSz="6957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48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defTabSz="913841"/>
            <a:r>
              <a:rPr lang="en-GB" sz="1700" b="1">
                <a:solidFill>
                  <a:srgbClr val="0078D4"/>
                </a:solidFill>
                <a:latin typeface="Segoe Pro Semibold" charset="0"/>
                <a:ea typeface="Segoe Pro Semibold" charset="0"/>
                <a:cs typeface="Segoe Pro Semibold" charset="0"/>
              </a:rPr>
              <a:t>Resource Consumption </a:t>
            </a:r>
            <a:endParaRPr lang="en-GB" sz="1700" spc="-100">
              <a:solidFill>
                <a:schemeClr val="tx1"/>
              </a:solidFill>
              <a:latin typeface="Segoe UI Semibold"/>
              <a:cs typeface="Segoe UI Semibold" panose="020B07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E920AE-8E74-42E6-B1AF-AECD8B33662B}"/>
              </a:ext>
            </a:extLst>
          </p:cNvPr>
          <p:cNvSpPr/>
          <p:nvPr/>
        </p:nvSpPr>
        <p:spPr bwMode="auto">
          <a:xfrm>
            <a:off x="4031371" y="5362799"/>
            <a:ext cx="1353690" cy="75115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292" tIns="35292" rIns="3529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745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100%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Average 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442DB-7DF5-473E-A6D0-A2C20C36EAA2}"/>
              </a:ext>
            </a:extLst>
          </p:cNvPr>
          <p:cNvSpPr/>
          <p:nvPr/>
        </p:nvSpPr>
        <p:spPr bwMode="auto">
          <a:xfrm>
            <a:off x="5490476" y="5362799"/>
            <a:ext cx="1353690" cy="75115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292" tIns="35292" rIns="3529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745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37.64TB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Total  Storage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B0F62E-2DD9-4C79-848F-BDAED77D3585}"/>
              </a:ext>
            </a:extLst>
          </p:cNvPr>
          <p:cNvSpPr/>
          <p:nvPr/>
        </p:nvSpPr>
        <p:spPr bwMode="auto">
          <a:xfrm>
            <a:off x="2616251" y="5362799"/>
            <a:ext cx="1339145" cy="75115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5292" tIns="35292" rIns="3529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745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100%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784" b="1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GB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Average CPU</a:t>
            </a:r>
            <a:endParaRPr lang="en-GB" sz="784" b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5833BE-8F7A-4894-96CA-C65A20F96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51" y="2104418"/>
            <a:ext cx="4277183" cy="31242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13BD4A-3998-4AE4-8742-FE27EA7CE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35930"/>
              </p:ext>
            </p:extLst>
          </p:nvPr>
        </p:nvGraphicFramePr>
        <p:xfrm>
          <a:off x="7779577" y="2215324"/>
          <a:ext cx="3617293" cy="2184782"/>
        </p:xfrm>
        <a:graphic>
          <a:graphicData uri="http://schemas.openxmlformats.org/drawingml/2006/table">
            <a:tbl>
              <a:tblPr/>
              <a:tblGrid>
                <a:gridCol w="1661999">
                  <a:extLst>
                    <a:ext uri="{9D8B030D-6E8A-4147-A177-3AD203B41FA5}">
                      <a16:colId xmlns:a16="http://schemas.microsoft.com/office/drawing/2014/main" val="850038624"/>
                    </a:ext>
                  </a:extLst>
                </a:gridCol>
                <a:gridCol w="963680">
                  <a:extLst>
                    <a:ext uri="{9D8B030D-6E8A-4147-A177-3AD203B41FA5}">
                      <a16:colId xmlns:a16="http://schemas.microsoft.com/office/drawing/2014/main" val="111146917"/>
                    </a:ext>
                  </a:extLst>
                </a:gridCol>
                <a:gridCol w="991614">
                  <a:extLst>
                    <a:ext uri="{9D8B030D-6E8A-4147-A177-3AD203B41FA5}">
                      <a16:colId xmlns:a16="http://schemas.microsoft.com/office/drawing/2014/main" val="4285933697"/>
                    </a:ext>
                  </a:extLst>
                </a:gridCol>
              </a:tblGrid>
              <a:tr h="31073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Details of Ignored Machines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AC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96001"/>
                  </a:ext>
                </a:extLst>
              </a:tr>
              <a:tr h="310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ComputerName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Platform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Details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11954"/>
                  </a:ext>
                </a:extLst>
              </a:tr>
              <a:tr h="521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err="1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PBXCallCenterN</a:t>
                      </a:r>
                      <a:endParaRPr lang="en-US" sz="1600" b="0" i="0" u="none" strike="noStrike"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Not Server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520192"/>
                  </a:ext>
                </a:extLst>
              </a:tr>
              <a:tr h="521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err="1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PBXOffice</a:t>
                      </a:r>
                      <a:endParaRPr lang="en-US" sz="1600" b="0" i="0" u="none" strike="noStrike"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Not Server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968161"/>
                  </a:ext>
                </a:extLst>
              </a:tr>
              <a:tr h="521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PBX-Database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Not Server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299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46EF1C-BCBC-4666-B462-CD9AD2959DBA}"/>
              </a:ext>
            </a:extLst>
          </p:cNvPr>
          <p:cNvSpPr txBox="1"/>
          <p:nvPr/>
        </p:nvSpPr>
        <p:spPr>
          <a:xfrm>
            <a:off x="379896" y="837612"/>
            <a:ext cx="6760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Assessment 28 Machines (24 Virtual machine, 4 Physical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Assessed Servers 25 Window, 3 Ignored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19 Window server 2016, </a:t>
            </a:r>
            <a:r>
              <a:rPr lang="en-US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6 Window server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Total: </a:t>
            </a:r>
            <a:r>
              <a:rPr lang="en-US" sz="1800" b="0" i="0" u="none" strike="noStrike"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254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 core, 991 Ram(GB), 37.64TB</a:t>
            </a:r>
          </a:p>
        </p:txBody>
      </p:sp>
    </p:spTree>
    <p:extLst>
      <p:ext uri="{BB962C8B-B14F-4D97-AF65-F5344CB8AC3E}">
        <p14:creationId xmlns:p14="http://schemas.microsoft.com/office/powerpoint/2010/main" val="61165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541E09-0BB7-4EB8-868B-491C990A219A}"/>
              </a:ext>
            </a:extLst>
          </p:cNvPr>
          <p:cNvCxnSpPr>
            <a:cxnSpLocks/>
          </p:cNvCxnSpPr>
          <p:nvPr/>
        </p:nvCxnSpPr>
        <p:spPr>
          <a:xfrm>
            <a:off x="11210925" y="6329415"/>
            <a:ext cx="1013557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C7725-8589-49A6-9840-1CADDAC671EA}"/>
              </a:ext>
            </a:extLst>
          </p:cNvPr>
          <p:cNvCxnSpPr>
            <a:cxnSpLocks/>
          </p:cNvCxnSpPr>
          <p:nvPr/>
        </p:nvCxnSpPr>
        <p:spPr>
          <a:xfrm>
            <a:off x="27775" y="6327402"/>
            <a:ext cx="9799539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148">
            <a:extLst>
              <a:ext uri="{FF2B5EF4-FFF2-40B4-BE49-F238E27FC236}">
                <a16:creationId xmlns:a16="http://schemas.microsoft.com/office/drawing/2014/main" id="{1794403F-CD81-45FE-B70B-B00F88DC2B4A}"/>
              </a:ext>
            </a:extLst>
          </p:cNvPr>
          <p:cNvSpPr txBox="1"/>
          <p:nvPr/>
        </p:nvSpPr>
        <p:spPr>
          <a:xfrm>
            <a:off x="391735" y="240702"/>
            <a:ext cx="9562729" cy="480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4546A"/>
              </a:buClr>
              <a:buSzPct val="25000"/>
              <a:defRPr/>
            </a:pP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  <a:sym typeface="Source Sans Pro"/>
              </a:rPr>
              <a:t>Windows Server 2012, SQL Server - </a:t>
            </a:r>
            <a:r>
              <a:rPr lang="en-US" sz="2800" b="1">
                <a:solidFill>
                  <a:srgbClr val="FF66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sym typeface="Source Sans Pro"/>
              </a:rPr>
              <a:t>No Longer Supported</a:t>
            </a:r>
            <a:endParaRPr lang="en-GB" sz="2800" b="1">
              <a:solidFill>
                <a:srgbClr val="FF6600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  <a:sym typeface="Source Sans Pro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AD1C8117-DFD8-4E2E-A577-810C945121CB}"/>
              </a:ext>
            </a:extLst>
          </p:cNvPr>
          <p:cNvSpPr txBox="1">
            <a:spLocks/>
          </p:cNvSpPr>
          <p:nvPr/>
        </p:nvSpPr>
        <p:spPr>
          <a:xfrm>
            <a:off x="11782425" y="6402143"/>
            <a:ext cx="36195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F75ED-D3F5-4DCB-976B-90B7827F6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072A99-FECF-4609-9F2E-BA63B40F77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44" y="6116365"/>
            <a:ext cx="1339145" cy="365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8C8505-80AE-43E8-812A-5FB7E9F3E919}"/>
              </a:ext>
            </a:extLst>
          </p:cNvPr>
          <p:cNvSpPr txBox="1"/>
          <p:nvPr/>
        </p:nvSpPr>
        <p:spPr>
          <a:xfrm>
            <a:off x="391735" y="2480070"/>
            <a:ext cx="8036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https://docs.microsoft.com/en-us/lifecycle/products/windows-server-2012-r2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BEEB0A-6AB6-45CC-8F29-FDD73115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5" y="1087045"/>
            <a:ext cx="7029450" cy="1352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BFCCEE-BA7B-4E72-86E3-574C887F5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5" y="3408286"/>
            <a:ext cx="6762750" cy="1352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6EF1FA-F8BB-4740-B99C-28B361A6A6C5}"/>
              </a:ext>
            </a:extLst>
          </p:cNvPr>
          <p:cNvSpPr txBox="1"/>
          <p:nvPr/>
        </p:nvSpPr>
        <p:spPr>
          <a:xfrm>
            <a:off x="391735" y="5174787"/>
            <a:ext cx="7220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https://docs.microsoft.com/en-us/lifecycle/products/sql-server-2014</a:t>
            </a:r>
          </a:p>
        </p:txBody>
      </p:sp>
    </p:spTree>
    <p:extLst>
      <p:ext uri="{BB962C8B-B14F-4D97-AF65-F5344CB8AC3E}">
        <p14:creationId xmlns:p14="http://schemas.microsoft.com/office/powerpoint/2010/main" val="41558584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Y15 Enterprise identity theme">
  <a:themeElements>
    <a:clrScheme name="Custom 2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0072C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PG Presentation Template_External_16x9_Light [Read-Only]" id="{224B151C-DC18-4447-B45C-654F69DAB6D2}" vid="{718624E3-F7AE-4F38-9ECB-BD86395AF3E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rgbClr val="FFFFFF"/>
    </a:lt1>
    <a:dk2>
      <a:srgbClr val="0078D3"/>
    </a:dk2>
    <a:lt2>
      <a:srgbClr val="FFFFFF"/>
    </a:lt2>
    <a:accent1>
      <a:srgbClr val="EBEBEB"/>
    </a:accent1>
    <a:accent2>
      <a:srgbClr val="75757A"/>
    </a:accent2>
    <a:accent3>
      <a:srgbClr val="000041"/>
    </a:accent3>
    <a:accent4>
      <a:srgbClr val="0078D3"/>
    </a:accent4>
    <a:accent5>
      <a:srgbClr val="50E6FF"/>
    </a:accent5>
    <a:accent6>
      <a:srgbClr val="EBEBEB"/>
    </a:accent6>
    <a:hlink>
      <a:srgbClr val="0078D4"/>
    </a:hlink>
    <a:folHlink>
      <a:srgbClr val="0078D4"/>
    </a:folHlink>
  </a:clrScheme>
  <a:fontScheme name="Dynamics 365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rgbClr val="000000"/>
    </a:dk1>
    <a:lt1>
      <a:srgbClr val="FFFFFF"/>
    </a:lt1>
    <a:dk2>
      <a:srgbClr val="0078D3"/>
    </a:dk2>
    <a:lt2>
      <a:srgbClr val="FFFFFF"/>
    </a:lt2>
    <a:accent1>
      <a:srgbClr val="EBEBEB"/>
    </a:accent1>
    <a:accent2>
      <a:srgbClr val="75757A"/>
    </a:accent2>
    <a:accent3>
      <a:srgbClr val="000041"/>
    </a:accent3>
    <a:accent4>
      <a:srgbClr val="0078D3"/>
    </a:accent4>
    <a:accent5>
      <a:srgbClr val="50E6FF"/>
    </a:accent5>
    <a:accent6>
      <a:srgbClr val="EBEBEB"/>
    </a:accent6>
    <a:hlink>
      <a:srgbClr val="0078D4"/>
    </a:hlink>
    <a:folHlink>
      <a:srgbClr val="0078D4"/>
    </a:folHlink>
  </a:clrScheme>
  <a:fontScheme name="Dynamics 365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E07B4BEA2BF6459C2D3B225F968CF3" ma:contentTypeVersion="13" ma:contentTypeDescription="Create a new document." ma:contentTypeScope="" ma:versionID="371494b13f4d611209f6653a3adcce21">
  <xsd:schema xmlns:xsd="http://www.w3.org/2001/XMLSchema" xmlns:xs="http://www.w3.org/2001/XMLSchema" xmlns:p="http://schemas.microsoft.com/office/2006/metadata/properties" xmlns:ns2="75fe5ec2-acbf-429f-b9c7-6f800e01b0e8" xmlns:ns3="a1b4aa83-359c-49d3-8dca-3d85ed09c25c" targetNamespace="http://schemas.microsoft.com/office/2006/metadata/properties" ma:root="true" ma:fieldsID="3a725ec929678be696e093154947995c" ns2:_="" ns3:_="">
    <xsd:import namespace="75fe5ec2-acbf-429f-b9c7-6f800e01b0e8"/>
    <xsd:import namespace="a1b4aa83-359c-49d3-8dca-3d85ed09c2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fe5ec2-acbf-429f-b9c7-6f800e01b0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b4aa83-359c-49d3-8dca-3d85ed09c25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BC28CA-357F-44CE-93C4-C5DC1AB8317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A61AB0-04D9-4B0F-8C73-B6E91D99A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fe5ec2-acbf-429f-b9c7-6f800e01b0e8"/>
    <ds:schemaRef ds:uri="a1b4aa83-359c-49d3-8dca-3d85ed09c2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6E5DBD-5940-4EEA-9E90-2B4B798AA4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3196</Words>
  <Application>Microsoft Office PowerPoint</Application>
  <PresentationFormat>Widescreen</PresentationFormat>
  <Paragraphs>1160</Paragraphs>
  <Slides>57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Algerian</vt:lpstr>
      <vt:lpstr>Arial</vt:lpstr>
      <vt:lpstr>Calibri</vt:lpstr>
      <vt:lpstr>Calibri Light</vt:lpstr>
      <vt:lpstr>Courier New</vt:lpstr>
      <vt:lpstr>Segoe Pro Semibold</vt:lpstr>
      <vt:lpstr>Segoe UI</vt:lpstr>
      <vt:lpstr>Segoe UI Light</vt:lpstr>
      <vt:lpstr>Segoe UI Semibold</vt:lpstr>
      <vt:lpstr>Segoe UI Semilight</vt:lpstr>
      <vt:lpstr>Source Sans Pro</vt:lpstr>
      <vt:lpstr>Wingdings</vt:lpstr>
      <vt:lpstr>1_Office Theme</vt:lpstr>
      <vt:lpstr>2_FY15 Enterprise identity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Dinh Huy (FPT Smart Cloud)</dc:creator>
  <cp:lastModifiedBy>An Quoc Huy (FHN.TCS)</cp:lastModifiedBy>
  <cp:revision>2</cp:revision>
  <dcterms:created xsi:type="dcterms:W3CDTF">2021-01-13T08:55:37Z</dcterms:created>
  <dcterms:modified xsi:type="dcterms:W3CDTF">2022-06-17T04:31:36Z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0x010100A0E07B4BEA2BF6459C2D3B225F968CF3</vt:lpwstr>
  </property>
</Properties>
</file>